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Bebas Neue Cyrillic" panose="020B0604020202020204" charset="0"/>
      <p:regular r:id="rId17"/>
    </p:embeddedFont>
    <p:embeddedFont>
      <p:font typeface="Klein Condense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6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3"/>
          <p:cNvSpPr txBox="1"/>
          <p:nvPr/>
        </p:nvSpPr>
        <p:spPr>
          <a:xfrm>
            <a:off x="1729288" y="3308998"/>
            <a:ext cx="14829424" cy="183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10"/>
              </a:lnSpc>
            </a:pPr>
            <a:r>
              <a:rPr lang="en-US" sz="10650" dirty="0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УКРАЇНА В </a:t>
            </a:r>
            <a:r>
              <a:rPr lang="uk-UA" sz="10650" noProof="0" dirty="0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другій</a:t>
            </a:r>
            <a:r>
              <a:rPr lang="en-US" sz="10650" dirty="0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10650" dirty="0" err="1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світовій</a:t>
            </a:r>
            <a:r>
              <a:rPr lang="en-US" sz="10650" dirty="0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10650" dirty="0" err="1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війні</a:t>
            </a:r>
            <a:endParaRPr lang="en-US" sz="10650" dirty="0">
              <a:solidFill>
                <a:srgbClr val="000000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4" name="Freeform 4"/>
          <p:cNvSpPr/>
          <p:nvPr/>
        </p:nvSpPr>
        <p:spPr>
          <a:xfrm rot="6173992">
            <a:off x="5019480" y="6748404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-5816314">
            <a:off x="11314991" y="5894036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0"/>
                </a:moveTo>
                <a:lnTo>
                  <a:pt x="6706737" y="0"/>
                </a:lnTo>
                <a:lnTo>
                  <a:pt x="6706737" y="8020014"/>
                </a:lnTo>
                <a:lnTo>
                  <a:pt x="0" y="802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-5142508" flipV="1">
            <a:off x="-424979" y="5724837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8020013"/>
                </a:moveTo>
                <a:lnTo>
                  <a:pt x="6706736" y="8020013"/>
                </a:lnTo>
                <a:lnTo>
                  <a:pt x="6706736" y="0"/>
                </a:lnTo>
                <a:lnTo>
                  <a:pt x="0" y="0"/>
                </a:lnTo>
                <a:lnTo>
                  <a:pt x="0" y="8020013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 rot="4157282">
            <a:off x="303528" y="7683029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 rot="-2230724">
            <a:off x="12245208" y="8367031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14855931" y="8352141"/>
            <a:ext cx="3052378" cy="1551902"/>
          </a:xfrm>
          <a:custGeom>
            <a:avLst/>
            <a:gdLst/>
            <a:ahLst/>
            <a:cxnLst/>
            <a:rect l="l" t="t" r="r" b="b"/>
            <a:pathLst>
              <a:path w="3052378" h="1551902">
                <a:moveTo>
                  <a:pt x="0" y="0"/>
                </a:moveTo>
                <a:lnTo>
                  <a:pt x="3052378" y="0"/>
                </a:lnTo>
                <a:lnTo>
                  <a:pt x="3052378" y="1551902"/>
                </a:lnTo>
                <a:lnTo>
                  <a:pt x="0" y="1551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319" t="-77004" r="-19575" b="-88316"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7996919">
            <a:off x="15083764" y="-1334069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9552323">
            <a:off x="8629125" y="6784661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0" y="0"/>
                </a:lnTo>
                <a:lnTo>
                  <a:pt x="6263770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3902582">
            <a:off x="14050714" y="6172200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TextBox 6"/>
          <p:cNvSpPr txBox="1"/>
          <p:nvPr/>
        </p:nvSpPr>
        <p:spPr>
          <a:xfrm>
            <a:off x="789795" y="589428"/>
            <a:ext cx="15708332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Депортації – масові злочини радянської влади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9795" y="1977612"/>
            <a:ext cx="8546979" cy="682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Одразу після вигнання нацистів із Криму радянська влада почала депортацію кримських татар. У травні-червні 1944 року було примусово вигнано близько 200 тисяч представників корінного народу Криму та понад 40 тисяч болгар, вірмен, греків, турків і ромів.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Депортація українців із Польщі 1944–1946 років охопила територію Лемківщини, Надсяння, Підляшшя та Холмщини. Звідти вглиб України було депортовано понад 480 тисяч українців.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77643" y="9191625"/>
            <a:ext cx="9978600" cy="45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Депортовані кримські татари в Середній Азії збирають бавовну</a:t>
            </a:r>
          </a:p>
        </p:txBody>
      </p:sp>
      <p:sp>
        <p:nvSpPr>
          <p:cNvPr id="9" name="Freeform 9"/>
          <p:cNvSpPr/>
          <p:nvPr/>
        </p:nvSpPr>
        <p:spPr>
          <a:xfrm>
            <a:off x="9377643" y="1636835"/>
            <a:ext cx="9653506" cy="7074210"/>
          </a:xfrm>
          <a:custGeom>
            <a:avLst/>
            <a:gdLst/>
            <a:ahLst/>
            <a:cxnLst/>
            <a:rect l="l" t="t" r="r" b="b"/>
            <a:pathLst>
              <a:path w="9653506" h="7074210">
                <a:moveTo>
                  <a:pt x="0" y="0"/>
                </a:moveTo>
                <a:lnTo>
                  <a:pt x="9653506" y="0"/>
                </a:lnTo>
                <a:lnTo>
                  <a:pt x="9653506" y="7074210"/>
                </a:lnTo>
                <a:lnTo>
                  <a:pt x="0" y="7074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 rot="-4837742">
            <a:off x="-2175536" y="8664743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6980143">
            <a:off x="-2103185" y="534505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0" y="0"/>
                </a:lnTo>
                <a:lnTo>
                  <a:pt x="6263770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3162584">
            <a:off x="2465701" y="5385554"/>
            <a:ext cx="6849141" cy="8190303"/>
          </a:xfrm>
          <a:custGeom>
            <a:avLst/>
            <a:gdLst/>
            <a:ahLst/>
            <a:cxnLst/>
            <a:rect l="l" t="t" r="r" b="b"/>
            <a:pathLst>
              <a:path w="6849141" h="8190303">
                <a:moveTo>
                  <a:pt x="0" y="0"/>
                </a:moveTo>
                <a:lnTo>
                  <a:pt x="6849140" y="0"/>
                </a:lnTo>
                <a:lnTo>
                  <a:pt x="6849140" y="8190302"/>
                </a:lnTo>
                <a:lnTo>
                  <a:pt x="0" y="8190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-7425903">
            <a:off x="-2724856" y="5579619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0"/>
                </a:moveTo>
                <a:lnTo>
                  <a:pt x="6706736" y="0"/>
                </a:lnTo>
                <a:lnTo>
                  <a:pt x="6706736" y="8020014"/>
                </a:lnTo>
                <a:lnTo>
                  <a:pt x="0" y="802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4906533">
            <a:off x="4164427" y="-7159893"/>
            <a:ext cx="6263771" cy="7509359"/>
          </a:xfrm>
          <a:custGeom>
            <a:avLst/>
            <a:gdLst/>
            <a:ahLst/>
            <a:cxnLst/>
            <a:rect l="l" t="t" r="r" b="b"/>
            <a:pathLst>
              <a:path w="6263771" h="7509359">
                <a:moveTo>
                  <a:pt x="0" y="0"/>
                </a:moveTo>
                <a:lnTo>
                  <a:pt x="6263770" y="0"/>
                </a:lnTo>
                <a:lnTo>
                  <a:pt x="6263770" y="7509359"/>
                </a:lnTo>
                <a:lnTo>
                  <a:pt x="0" y="7509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7" r="-12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-956815" y="1896851"/>
            <a:ext cx="9865126" cy="5872740"/>
          </a:xfrm>
          <a:custGeom>
            <a:avLst/>
            <a:gdLst/>
            <a:ahLst/>
            <a:cxnLst/>
            <a:rect l="l" t="t" r="r" b="b"/>
            <a:pathLst>
              <a:path w="9865126" h="5872740">
                <a:moveTo>
                  <a:pt x="0" y="0"/>
                </a:moveTo>
                <a:lnTo>
                  <a:pt x="9865126" y="0"/>
                </a:lnTo>
                <a:lnTo>
                  <a:pt x="9865126" y="5872740"/>
                </a:lnTo>
                <a:lnTo>
                  <a:pt x="0" y="5872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18" r="-7200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9489503" y="1189396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Український визвольний рух. УПА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89503" y="2460978"/>
            <a:ext cx="8354205" cy="617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</a:pPr>
            <a:r>
              <a:rPr lang="en-US" sz="3513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Під час Другої світової в Україні діяло національне підпілля, яке боролося за здобуття незалежності. Політичним центром стала Організація українських націоналістів, військовим – Українська повстанська армія.</a:t>
            </a:r>
          </a:p>
          <a:p>
            <a:pPr algn="l">
              <a:lnSpc>
                <a:spcPts val="4919"/>
              </a:lnSpc>
            </a:pPr>
            <a:endParaRPr lang="en-US" sz="3513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19"/>
              </a:lnSpc>
            </a:pPr>
            <a:r>
              <a:rPr lang="en-US" sz="3513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Повстанці організували понад 2 тисячі антинацистських акцій. Боролися вони і проти радянського режиму. Усього через лави УПА пройшло близько 100 тисяч вояків.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7478" y="8376921"/>
            <a:ext cx="7852863" cy="45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Вояки УПА у Карпатах. 1946 рік</a:t>
            </a:r>
          </a:p>
        </p:txBody>
      </p:sp>
      <p:sp>
        <p:nvSpPr>
          <p:cNvPr id="11" name="Freeform 11"/>
          <p:cNvSpPr/>
          <p:nvPr/>
        </p:nvSpPr>
        <p:spPr>
          <a:xfrm rot="6744891">
            <a:off x="17661832" y="-4331992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0" y="0"/>
                </a:lnTo>
                <a:lnTo>
                  <a:pt x="6263770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9203687">
            <a:off x="3139896" y="6387228"/>
            <a:ext cx="6849141" cy="8190303"/>
          </a:xfrm>
          <a:custGeom>
            <a:avLst/>
            <a:gdLst/>
            <a:ahLst/>
            <a:cxnLst/>
            <a:rect l="l" t="t" r="r" b="b"/>
            <a:pathLst>
              <a:path w="6849141" h="8190303">
                <a:moveTo>
                  <a:pt x="0" y="0"/>
                </a:moveTo>
                <a:lnTo>
                  <a:pt x="6849141" y="0"/>
                </a:lnTo>
                <a:lnTo>
                  <a:pt x="6849141" y="8190303"/>
                </a:lnTo>
                <a:lnTo>
                  <a:pt x="0" y="81903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7425903">
            <a:off x="-2724856" y="5579619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0"/>
                </a:moveTo>
                <a:lnTo>
                  <a:pt x="6706736" y="0"/>
                </a:lnTo>
                <a:lnTo>
                  <a:pt x="6706736" y="8020014"/>
                </a:lnTo>
                <a:lnTo>
                  <a:pt x="0" y="802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4906533">
            <a:off x="4164427" y="-7159893"/>
            <a:ext cx="6263771" cy="7509359"/>
          </a:xfrm>
          <a:custGeom>
            <a:avLst/>
            <a:gdLst/>
            <a:ahLst/>
            <a:cxnLst/>
            <a:rect l="l" t="t" r="r" b="b"/>
            <a:pathLst>
              <a:path w="6263771" h="7509359">
                <a:moveTo>
                  <a:pt x="0" y="0"/>
                </a:moveTo>
                <a:lnTo>
                  <a:pt x="6263770" y="0"/>
                </a:lnTo>
                <a:lnTo>
                  <a:pt x="6263770" y="7509359"/>
                </a:lnTo>
                <a:lnTo>
                  <a:pt x="0" y="7509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7" r="-12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-956815" y="1896851"/>
            <a:ext cx="9865126" cy="5872740"/>
          </a:xfrm>
          <a:custGeom>
            <a:avLst/>
            <a:gdLst/>
            <a:ahLst/>
            <a:cxnLst/>
            <a:rect l="l" t="t" r="r" b="b"/>
            <a:pathLst>
              <a:path w="9865126" h="5872740">
                <a:moveTo>
                  <a:pt x="0" y="0"/>
                </a:moveTo>
                <a:lnTo>
                  <a:pt x="9865126" y="0"/>
                </a:lnTo>
                <a:lnTo>
                  <a:pt x="9865126" y="5872740"/>
                </a:lnTo>
                <a:lnTo>
                  <a:pt x="0" y="5872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18" r="-7200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TextBox 7"/>
          <p:cNvSpPr txBox="1"/>
          <p:nvPr/>
        </p:nvSpPr>
        <p:spPr>
          <a:xfrm>
            <a:off x="9667055" y="1498476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Радянський партизанський рух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67055" y="2821829"/>
            <a:ext cx="8620945" cy="617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</a:pPr>
            <a:r>
              <a:rPr lang="en-US" sz="3513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Червоні партизани воювали проти нацистів і готували грунт для повернення радянського режиму в Україну. Цей рух був створений партійним керівництвом СРСР та НКВД. Партизанам постачали гроші і зброю, координували дії. </a:t>
            </a:r>
          </a:p>
          <a:p>
            <a:pPr algn="l">
              <a:lnSpc>
                <a:spcPts val="4919"/>
              </a:lnSpc>
            </a:pPr>
            <a:endParaRPr lang="en-US" sz="3513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19"/>
              </a:lnSpc>
            </a:pPr>
            <a:r>
              <a:rPr lang="en-US" sz="3513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У 1941–1944 роках в Україні в червоних партизанських загонах воювало від 115 до 180 тисяч осіб.</a:t>
            </a:r>
          </a:p>
        </p:txBody>
      </p:sp>
      <p:sp>
        <p:nvSpPr>
          <p:cNvPr id="9" name="Freeform 9"/>
          <p:cNvSpPr/>
          <p:nvPr/>
        </p:nvSpPr>
        <p:spPr>
          <a:xfrm rot="-2700000">
            <a:off x="-2727827" y="-3252845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0" y="0"/>
                </a:lnTo>
                <a:lnTo>
                  <a:pt x="6263770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>
            <a:off x="-126570" y="1603251"/>
            <a:ext cx="9034881" cy="6459940"/>
          </a:xfrm>
          <a:custGeom>
            <a:avLst/>
            <a:gdLst/>
            <a:ahLst/>
            <a:cxnLst/>
            <a:rect l="l" t="t" r="r" b="b"/>
            <a:pathLst>
              <a:path w="9034881" h="6459940">
                <a:moveTo>
                  <a:pt x="0" y="0"/>
                </a:moveTo>
                <a:lnTo>
                  <a:pt x="9034881" y="0"/>
                </a:lnTo>
                <a:lnTo>
                  <a:pt x="9034881" y="6459940"/>
                </a:lnTo>
                <a:lnTo>
                  <a:pt x="0" y="64599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TextBox 11"/>
          <p:cNvSpPr txBox="1"/>
          <p:nvPr/>
        </p:nvSpPr>
        <p:spPr>
          <a:xfrm>
            <a:off x="404058" y="8509172"/>
            <a:ext cx="7852863" cy="91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Партизани Чернігівсько-Волинського з’єднання Федорова під час рейду в західну Україну. 1943 рік</a:t>
            </a:r>
          </a:p>
        </p:txBody>
      </p:sp>
      <p:sp>
        <p:nvSpPr>
          <p:cNvPr id="12" name="Freeform 12"/>
          <p:cNvSpPr/>
          <p:nvPr/>
        </p:nvSpPr>
        <p:spPr>
          <a:xfrm rot="-7060967">
            <a:off x="15156115" y="8742944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0" y="0"/>
                </a:lnTo>
                <a:lnTo>
                  <a:pt x="6263770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4899038">
            <a:off x="-2414442" y="-6529639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3" y="0"/>
                </a:lnTo>
                <a:lnTo>
                  <a:pt x="6408473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3912406">
            <a:off x="7817348" y="7684753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1" y="0"/>
                </a:lnTo>
                <a:lnTo>
                  <a:pt x="6263771" y="7490308"/>
                </a:lnTo>
                <a:lnTo>
                  <a:pt x="0" y="7490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3902582">
            <a:off x="13657120" y="6616692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9144000" y="1948819"/>
            <a:ext cx="9311620" cy="7021742"/>
          </a:xfrm>
          <a:custGeom>
            <a:avLst/>
            <a:gdLst/>
            <a:ahLst/>
            <a:cxnLst/>
            <a:rect l="l" t="t" r="r" b="b"/>
            <a:pathLst>
              <a:path w="9311620" h="7021742">
                <a:moveTo>
                  <a:pt x="0" y="0"/>
                </a:moveTo>
                <a:lnTo>
                  <a:pt x="9311620" y="0"/>
                </a:lnTo>
                <a:lnTo>
                  <a:pt x="9311620" y="7021742"/>
                </a:lnTo>
                <a:lnTo>
                  <a:pt x="0" y="7021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566" t="-916" b="-374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TextBox 7"/>
          <p:cNvSpPr txBox="1"/>
          <p:nvPr/>
        </p:nvSpPr>
        <p:spPr>
          <a:xfrm>
            <a:off x="789795" y="826683"/>
            <a:ext cx="17498205" cy="190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Друга світова війна – найбільший збройний конфлікт </a:t>
            </a:r>
          </a:p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в історії людства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9795" y="3148455"/>
            <a:ext cx="7663798" cy="620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Українськими землями в роки війни фронт прокотився двічі. Тактика спаленої землі була застосована і Червоною армією, і армією Третього Райху. Тут розгорнувся безпрецедентний рух спротиву. 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Загальні людські втрати України оцінюються у 8 мільйонів життів. Вигнання нацистів не принесло Україні свободи, а обернулося поверненням комуністичного терору.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9370611"/>
            <a:ext cx="9978600" cy="45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Руїни Успенського собору Києво-Печерської лаври. 1942 рік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5741698">
            <a:off x="1001428" y="8309955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6144170">
            <a:off x="6670988" y="8135523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1" y="0"/>
                </a:lnTo>
                <a:lnTo>
                  <a:pt x="6263771" y="7490308"/>
                </a:lnTo>
                <a:lnTo>
                  <a:pt x="0" y="7490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3902582">
            <a:off x="13657120" y="6616692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11689019" y="-525127"/>
            <a:ext cx="6598981" cy="9783427"/>
          </a:xfrm>
          <a:custGeom>
            <a:avLst/>
            <a:gdLst/>
            <a:ahLst/>
            <a:cxnLst/>
            <a:rect l="l" t="t" r="r" b="b"/>
            <a:pathLst>
              <a:path w="6598981" h="9783427">
                <a:moveTo>
                  <a:pt x="0" y="0"/>
                </a:moveTo>
                <a:lnTo>
                  <a:pt x="6598981" y="0"/>
                </a:lnTo>
                <a:lnTo>
                  <a:pt x="6598981" y="9783427"/>
                </a:lnTo>
                <a:lnTo>
                  <a:pt x="0" y="978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TextBox 7"/>
          <p:cNvSpPr txBox="1"/>
          <p:nvPr/>
        </p:nvSpPr>
        <p:spPr>
          <a:xfrm>
            <a:off x="789795" y="1480682"/>
            <a:ext cx="17498205" cy="190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Героїзм і хоробрість українців </a:t>
            </a:r>
          </a:p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в інших арміях світу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9795" y="3711425"/>
            <a:ext cx="10313553" cy="433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Мільйони українців самовіддано боролися з нацизмом у різних регулярних арміях світу. Сотні тисяч – у підпільних і повстанських структурах. У лавах Червоної армії воювали близько 7 мільйонів осіб. 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Також українці перебували в складі військових з’єднань Польщі, США, Канади, Франції.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9506950"/>
            <a:ext cx="9978600" cy="45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Юрій Бойко та Яким Гарник – українці-партизани у Франції. 1945 рік</a:t>
            </a:r>
          </a:p>
        </p:txBody>
      </p:sp>
      <p:sp>
        <p:nvSpPr>
          <p:cNvPr id="10" name="Freeform 10"/>
          <p:cNvSpPr/>
          <p:nvPr/>
        </p:nvSpPr>
        <p:spPr>
          <a:xfrm rot="5741698">
            <a:off x="-5830311" y="7788054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 rot="-5500780">
            <a:off x="-19973" y="-6272318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Freeform 12"/>
          <p:cNvSpPr/>
          <p:nvPr/>
        </p:nvSpPr>
        <p:spPr>
          <a:xfrm rot="3805545">
            <a:off x="6334661" y="-6826067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4752591">
            <a:off x="-3006643" y="-324014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0" y="0"/>
                </a:lnTo>
                <a:lnTo>
                  <a:pt x="6263770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1053521">
            <a:off x="3594802" y="5395008"/>
            <a:ext cx="6849141" cy="8190303"/>
          </a:xfrm>
          <a:custGeom>
            <a:avLst/>
            <a:gdLst/>
            <a:ahLst/>
            <a:cxnLst/>
            <a:rect l="l" t="t" r="r" b="b"/>
            <a:pathLst>
              <a:path w="6849141" h="8190303">
                <a:moveTo>
                  <a:pt x="0" y="0"/>
                </a:moveTo>
                <a:lnTo>
                  <a:pt x="6849140" y="0"/>
                </a:lnTo>
                <a:lnTo>
                  <a:pt x="6849140" y="8190302"/>
                </a:lnTo>
                <a:lnTo>
                  <a:pt x="0" y="8190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-7425903">
            <a:off x="-69371" y="5697101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0"/>
                </a:moveTo>
                <a:lnTo>
                  <a:pt x="6706736" y="0"/>
                </a:lnTo>
                <a:lnTo>
                  <a:pt x="6706736" y="8020014"/>
                </a:lnTo>
                <a:lnTo>
                  <a:pt x="0" y="802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4906533">
            <a:off x="4164427" y="-7159893"/>
            <a:ext cx="6263771" cy="7509359"/>
          </a:xfrm>
          <a:custGeom>
            <a:avLst/>
            <a:gdLst/>
            <a:ahLst/>
            <a:cxnLst/>
            <a:rect l="l" t="t" r="r" b="b"/>
            <a:pathLst>
              <a:path w="6263771" h="7509359">
                <a:moveTo>
                  <a:pt x="0" y="0"/>
                </a:moveTo>
                <a:lnTo>
                  <a:pt x="6263770" y="0"/>
                </a:lnTo>
                <a:lnTo>
                  <a:pt x="6263770" y="7509359"/>
                </a:lnTo>
                <a:lnTo>
                  <a:pt x="0" y="7509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7" r="-12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TextBox 7"/>
          <p:cNvSpPr txBox="1"/>
          <p:nvPr/>
        </p:nvSpPr>
        <p:spPr>
          <a:xfrm>
            <a:off x="10686059" y="866970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Кінець війни в Європі</a:t>
            </a:r>
          </a:p>
        </p:txBody>
      </p:sp>
      <p:sp>
        <p:nvSpPr>
          <p:cNvPr id="8" name="Freeform 8"/>
          <p:cNvSpPr/>
          <p:nvPr/>
        </p:nvSpPr>
        <p:spPr>
          <a:xfrm rot="-1939966">
            <a:off x="16400703" y="-5597600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0" y="0"/>
                </a:lnTo>
                <a:lnTo>
                  <a:pt x="6263770" y="7490308"/>
                </a:lnTo>
                <a:lnTo>
                  <a:pt x="0" y="7490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-176156" y="1028700"/>
            <a:ext cx="10243237" cy="7323915"/>
          </a:xfrm>
          <a:custGeom>
            <a:avLst/>
            <a:gdLst/>
            <a:ahLst/>
            <a:cxnLst/>
            <a:rect l="l" t="t" r="r" b="b"/>
            <a:pathLst>
              <a:path w="10243237" h="7323915">
                <a:moveTo>
                  <a:pt x="0" y="0"/>
                </a:moveTo>
                <a:lnTo>
                  <a:pt x="10243237" y="0"/>
                </a:lnTo>
                <a:lnTo>
                  <a:pt x="10243237" y="7323915"/>
                </a:lnTo>
                <a:lnTo>
                  <a:pt x="0" y="7323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TextBox 10"/>
          <p:cNvSpPr txBox="1"/>
          <p:nvPr/>
        </p:nvSpPr>
        <p:spPr>
          <a:xfrm>
            <a:off x="10686059" y="2231372"/>
            <a:ext cx="7275342" cy="617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</a:pPr>
            <a:r>
              <a:rPr lang="en-US" sz="3513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Після вигнання нацистів із України Червона армія здійснила наступальні операції в Європі. Зокрема, Віденську й Берлінську. Для штурму столиці Німеччини спрямували 1-й, 2-й Білоруські та 1-й Український фронти. </a:t>
            </a:r>
          </a:p>
          <a:p>
            <a:pPr algn="l">
              <a:lnSpc>
                <a:spcPts val="4919"/>
              </a:lnSpc>
            </a:pPr>
            <a:endParaRPr lang="en-US" sz="3513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19"/>
              </a:lnSpc>
            </a:pPr>
            <a:r>
              <a:rPr lang="en-US" sz="3513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8 травня 1945 року в передмісті Берліна було підписано Акт про капітуляцію Німеччини.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8512" y="8767446"/>
            <a:ext cx="7852863" cy="91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Радянський БТР 3-го Українського фронту у Відні. 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Квітень 1945 року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5782733">
            <a:off x="-1554509" y="-6413081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7425903">
            <a:off x="15323421" y="828021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1" y="0"/>
                </a:lnTo>
                <a:lnTo>
                  <a:pt x="6263771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-9492659">
            <a:off x="6730914" y="7443473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-7425903">
            <a:off x="14361152" y="5248293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0"/>
                </a:moveTo>
                <a:lnTo>
                  <a:pt x="6706736" y="0"/>
                </a:lnTo>
                <a:lnTo>
                  <a:pt x="6706736" y="8020014"/>
                </a:lnTo>
                <a:lnTo>
                  <a:pt x="0" y="802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8476706" y="1880001"/>
            <a:ext cx="9811294" cy="6735555"/>
          </a:xfrm>
          <a:custGeom>
            <a:avLst/>
            <a:gdLst/>
            <a:ahLst/>
            <a:cxnLst/>
            <a:rect l="l" t="t" r="r" b="b"/>
            <a:pathLst>
              <a:path w="9811294" h="6735555">
                <a:moveTo>
                  <a:pt x="0" y="0"/>
                </a:moveTo>
                <a:lnTo>
                  <a:pt x="9811294" y="0"/>
                </a:lnTo>
                <a:lnTo>
                  <a:pt x="9811294" y="6735555"/>
                </a:lnTo>
                <a:lnTo>
                  <a:pt x="0" y="6735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0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789795" y="826683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Українці напередодні війни – найбільша в Європі бездержавна нація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9795" y="2152696"/>
            <a:ext cx="7421691" cy="682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Українські терени напередодні війни перебували під окупацією і контролем різних держав: СРСР, Польщі, Румунії та Чехословацької республіки.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23 серпня 1939 року СРСР та Німеччина підписали пакт Молотова–Ріббентропа, який передбачав територіально-політичний переділ Європи. Внаслідок цієї змови Гітлера і Сталіна війна торкнулася українців у перші дні вересня 1939-го.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76706" y="8907302"/>
            <a:ext cx="9978600" cy="91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Ілюстрація з американського журналу «Look»: «Наступна війна в Європі почнеться з України». 14 березня 1939 року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4346503">
            <a:off x="12754949" y="-6557594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3" y="0"/>
                </a:lnTo>
                <a:lnTo>
                  <a:pt x="6408473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3811298">
            <a:off x="-1621985" y="-951363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1" y="0"/>
                </a:lnTo>
                <a:lnTo>
                  <a:pt x="6263771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-1054462">
            <a:off x="3311157" y="6314197"/>
            <a:ext cx="6849141" cy="8190303"/>
          </a:xfrm>
          <a:custGeom>
            <a:avLst/>
            <a:gdLst/>
            <a:ahLst/>
            <a:cxnLst/>
            <a:rect l="l" t="t" r="r" b="b"/>
            <a:pathLst>
              <a:path w="6849141" h="8190303">
                <a:moveTo>
                  <a:pt x="0" y="0"/>
                </a:moveTo>
                <a:lnTo>
                  <a:pt x="6849141" y="0"/>
                </a:lnTo>
                <a:lnTo>
                  <a:pt x="6849141" y="8190302"/>
                </a:lnTo>
                <a:lnTo>
                  <a:pt x="0" y="8190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-7425903">
            <a:off x="-2724856" y="5579619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0"/>
                </a:moveTo>
                <a:lnTo>
                  <a:pt x="6706736" y="0"/>
                </a:lnTo>
                <a:lnTo>
                  <a:pt x="6706736" y="8020014"/>
                </a:lnTo>
                <a:lnTo>
                  <a:pt x="0" y="802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-120109" y="1288945"/>
            <a:ext cx="9588467" cy="6651999"/>
          </a:xfrm>
          <a:custGeom>
            <a:avLst/>
            <a:gdLst/>
            <a:ahLst/>
            <a:cxnLst/>
            <a:rect l="l" t="t" r="r" b="b"/>
            <a:pathLst>
              <a:path w="9588467" h="6651999">
                <a:moveTo>
                  <a:pt x="0" y="0"/>
                </a:moveTo>
                <a:lnTo>
                  <a:pt x="9588467" y="0"/>
                </a:lnTo>
                <a:lnTo>
                  <a:pt x="9588467" y="6651999"/>
                </a:lnTo>
                <a:lnTo>
                  <a:pt x="0" y="665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10098768" y="1110899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Початок Другої світової війни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98768" y="2451453"/>
            <a:ext cx="7166419" cy="680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1 вересня 1939 року Німеччина напала на Польщу. Велика Британія і Франція оголосили Гітлеру війну. СРСР зволікав, а Гітлер підбурював Сталіна до негайного вступу в Польщу, погрожуючи проголосити західноукраїнську державу.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17 вересня СРСР окупував західну Україну. Так, від початку війни і до 22 червня 1941 року СРСР і Німеччина були союзниками.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8512" y="8434341"/>
            <a:ext cx="7970809" cy="91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Бійці Червоної армії переходять радянсько-польський кордон. 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17 вересня 1939 року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5986206">
            <a:off x="-2414442" y="8950285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3" y="0"/>
                </a:lnTo>
                <a:lnTo>
                  <a:pt x="6408473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10410202">
            <a:off x="16063696" y="-1165027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1" y="0"/>
                </a:lnTo>
                <a:lnTo>
                  <a:pt x="6263771" y="7490308"/>
                </a:lnTo>
                <a:lnTo>
                  <a:pt x="0" y="7490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-8592103">
            <a:off x="7079839" y="7476346"/>
            <a:ext cx="6845132" cy="8185509"/>
          </a:xfrm>
          <a:custGeom>
            <a:avLst/>
            <a:gdLst/>
            <a:ahLst/>
            <a:cxnLst/>
            <a:rect l="l" t="t" r="r" b="b"/>
            <a:pathLst>
              <a:path w="6845132" h="8185509">
                <a:moveTo>
                  <a:pt x="0" y="0"/>
                </a:moveTo>
                <a:lnTo>
                  <a:pt x="6845132" y="0"/>
                </a:lnTo>
                <a:lnTo>
                  <a:pt x="6845132" y="8185510"/>
                </a:lnTo>
                <a:lnTo>
                  <a:pt x="0" y="81855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-7425903">
            <a:off x="14580220" y="4963970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0"/>
                </a:moveTo>
                <a:lnTo>
                  <a:pt x="6706736" y="0"/>
                </a:lnTo>
                <a:lnTo>
                  <a:pt x="6706736" y="8020013"/>
                </a:lnTo>
                <a:lnTo>
                  <a:pt x="0" y="8020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8663665" y="1981147"/>
            <a:ext cx="9624335" cy="6857339"/>
          </a:xfrm>
          <a:custGeom>
            <a:avLst/>
            <a:gdLst/>
            <a:ahLst/>
            <a:cxnLst/>
            <a:rect l="l" t="t" r="r" b="b"/>
            <a:pathLst>
              <a:path w="9624335" h="6857339">
                <a:moveTo>
                  <a:pt x="0" y="0"/>
                </a:moveTo>
                <a:lnTo>
                  <a:pt x="9624335" y="0"/>
                </a:lnTo>
                <a:lnTo>
                  <a:pt x="9624335" y="6857339"/>
                </a:lnTo>
                <a:lnTo>
                  <a:pt x="0" y="68573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789795" y="826683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22 червня 1941 року – початок німецько-радянської війни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9795" y="2207772"/>
            <a:ext cx="7428977" cy="74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18 грудня 1940 року Гітлер підписав план «Барбаросса» – наступальної операції проти СРСР. Уночі 22 червня 1941 року німецька авіація вже бомбила Житомир, Київ, Одесу, Севастополь та інші міста.</a:t>
            </a:r>
          </a:p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 СРСР із союзника перетворився на противника. 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Ворог впевнено просувався на схід і 22 липня 1942 року повністю окупував Україну. 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63665" y="9191625"/>
            <a:ext cx="9978600" cy="45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Солдати Вермахту в селі під Харковом. 1942 рік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5043906">
            <a:off x="591358" y="8814298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6024432">
            <a:off x="-4025377" y="-6044880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0" y="0"/>
                </a:lnTo>
                <a:lnTo>
                  <a:pt x="6263770" y="7490308"/>
                </a:lnTo>
                <a:lnTo>
                  <a:pt x="0" y="7490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-6805057">
            <a:off x="6222796" y="7482801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-7045594">
            <a:off x="13586232" y="5052714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0"/>
                </a:moveTo>
                <a:lnTo>
                  <a:pt x="6706736" y="0"/>
                </a:lnTo>
                <a:lnTo>
                  <a:pt x="6706736" y="8020013"/>
                </a:lnTo>
                <a:lnTo>
                  <a:pt x="0" y="8020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8552822" y="1981147"/>
            <a:ext cx="10089443" cy="6553097"/>
          </a:xfrm>
          <a:custGeom>
            <a:avLst/>
            <a:gdLst/>
            <a:ahLst/>
            <a:cxnLst/>
            <a:rect l="l" t="t" r="r" b="b"/>
            <a:pathLst>
              <a:path w="10089443" h="6553097">
                <a:moveTo>
                  <a:pt x="0" y="0"/>
                </a:moveTo>
                <a:lnTo>
                  <a:pt x="10089443" y="0"/>
                </a:lnTo>
                <a:lnTo>
                  <a:pt x="10089443" y="6553097"/>
                </a:lnTo>
                <a:lnTo>
                  <a:pt x="0" y="6553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89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789795" y="826683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Нацисти і союзники відводили Україні роль колонії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9795" y="2114396"/>
            <a:ext cx="7148247" cy="620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Окупанти представляли себе визволителями від московського панування. 1941-го вони розчленували наші землі на дистрикт «Галичина», зону військової адміністрації, «Трансністрію», Закарпаття та райхскомісаріат «Україна».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Найгірші умови життя були в райхскомісаріаті. Там карали розстрілами за найменші порушення.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52822" y="8996046"/>
            <a:ext cx="9978600" cy="45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Реквізиція німцями худоби у населення України. 1941–1943 роки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8635229">
            <a:off x="17454187" y="-2485540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5787715">
            <a:off x="-1379828" y="-211676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0" y="0"/>
                </a:lnTo>
                <a:lnTo>
                  <a:pt x="6263770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9772745">
            <a:off x="3636774" y="7395525"/>
            <a:ext cx="6849141" cy="8190303"/>
          </a:xfrm>
          <a:custGeom>
            <a:avLst/>
            <a:gdLst/>
            <a:ahLst/>
            <a:cxnLst/>
            <a:rect l="l" t="t" r="r" b="b"/>
            <a:pathLst>
              <a:path w="6849141" h="8190303">
                <a:moveTo>
                  <a:pt x="0" y="0"/>
                </a:moveTo>
                <a:lnTo>
                  <a:pt x="6849141" y="0"/>
                </a:lnTo>
                <a:lnTo>
                  <a:pt x="6849141" y="8190302"/>
                </a:lnTo>
                <a:lnTo>
                  <a:pt x="0" y="8190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-7425903">
            <a:off x="-2724856" y="5579619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0"/>
                </a:moveTo>
                <a:lnTo>
                  <a:pt x="6706736" y="0"/>
                </a:lnTo>
                <a:lnTo>
                  <a:pt x="6706736" y="8020014"/>
                </a:lnTo>
                <a:lnTo>
                  <a:pt x="0" y="802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-1068564" y="949174"/>
            <a:ext cx="10596247" cy="7359976"/>
          </a:xfrm>
          <a:custGeom>
            <a:avLst/>
            <a:gdLst/>
            <a:ahLst/>
            <a:cxnLst/>
            <a:rect l="l" t="t" r="r" b="b"/>
            <a:pathLst>
              <a:path w="10596247" h="7359976">
                <a:moveTo>
                  <a:pt x="0" y="0"/>
                </a:moveTo>
                <a:lnTo>
                  <a:pt x="10596246" y="0"/>
                </a:lnTo>
                <a:lnTo>
                  <a:pt x="10596246" y="7359976"/>
                </a:lnTo>
                <a:lnTo>
                  <a:pt x="0" y="7359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10162062" y="1110546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Остарбайтери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2062" y="2451100"/>
            <a:ext cx="7166419" cy="680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Німеччина масово застосовувала працю примусових робітників зі східних окупованих територій. Остарбайтерів масово почали вивозити з України від 1942 року. Спершу це були добровольці. Вже з весни почалися примусові вивезення. До вересня 1944-го з України забрали 1,7–2,4 мільйона осіб.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Примусова праця іноземців – злочин проти людяності.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8512" y="8767446"/>
            <a:ext cx="7852863" cy="91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Остарбайтери біля вагонів перед відправкою на роботи до Німеччини. 1942–1943 роки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9089866">
            <a:off x="16302806" y="-3584479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3" y="0"/>
                </a:lnTo>
                <a:lnTo>
                  <a:pt x="6408473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5787715">
            <a:off x="-1379828" y="-211676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0" y="0"/>
                </a:lnTo>
                <a:lnTo>
                  <a:pt x="6263770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-3066654">
            <a:off x="2043419" y="5163149"/>
            <a:ext cx="6849141" cy="8190303"/>
          </a:xfrm>
          <a:custGeom>
            <a:avLst/>
            <a:gdLst/>
            <a:ahLst/>
            <a:cxnLst/>
            <a:rect l="l" t="t" r="r" b="b"/>
            <a:pathLst>
              <a:path w="6849141" h="8190303">
                <a:moveTo>
                  <a:pt x="0" y="0"/>
                </a:moveTo>
                <a:lnTo>
                  <a:pt x="6849141" y="0"/>
                </a:lnTo>
                <a:lnTo>
                  <a:pt x="6849141" y="8190302"/>
                </a:lnTo>
                <a:lnTo>
                  <a:pt x="0" y="8190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-7425903">
            <a:off x="-2724856" y="5579619"/>
            <a:ext cx="6706736" cy="8020013"/>
          </a:xfrm>
          <a:custGeom>
            <a:avLst/>
            <a:gdLst/>
            <a:ahLst/>
            <a:cxnLst/>
            <a:rect l="l" t="t" r="r" b="b"/>
            <a:pathLst>
              <a:path w="6706736" h="8020013">
                <a:moveTo>
                  <a:pt x="0" y="0"/>
                </a:moveTo>
                <a:lnTo>
                  <a:pt x="6706736" y="0"/>
                </a:lnTo>
                <a:lnTo>
                  <a:pt x="6706736" y="8020014"/>
                </a:lnTo>
                <a:lnTo>
                  <a:pt x="0" y="802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0" y="-247684"/>
            <a:ext cx="8778754" cy="8778754"/>
          </a:xfrm>
          <a:custGeom>
            <a:avLst/>
            <a:gdLst/>
            <a:ahLst/>
            <a:cxnLst/>
            <a:rect l="l" t="t" r="r" b="b"/>
            <a:pathLst>
              <a:path w="8778754" h="8778754">
                <a:moveTo>
                  <a:pt x="0" y="0"/>
                </a:moveTo>
                <a:lnTo>
                  <a:pt x="8778754" y="0"/>
                </a:lnTo>
                <a:lnTo>
                  <a:pt x="8778754" y="8778754"/>
                </a:lnTo>
                <a:lnTo>
                  <a:pt x="0" y="87787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9635374" y="923925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Військовополонені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35374" y="2255873"/>
            <a:ext cx="7716827" cy="680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У перші роки війни нацисти захопили в полон майже 5 мільйонів радянських військовослужбовців. До 500 тисяч із них окупанти знищили, ще 2,6 мільйона померли від жахливих умов у концтаборах. 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Вижило 836 тисяч, але в повоєнний час вони зазнали нових репресій комуністичного режиму – були звинувачені в дезертирстві та засуджені до таборів ГУЛАГу або трудових батальйонів.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8512" y="8996046"/>
            <a:ext cx="7852863" cy="45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Полонені Уманської ями. 1941 рік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5758546">
            <a:off x="-1202989" y="-6485946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2" y="0"/>
                </a:lnTo>
                <a:lnTo>
                  <a:pt x="6408472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7425903">
            <a:off x="11365297" y="5134065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1" y="0"/>
                </a:lnTo>
                <a:lnTo>
                  <a:pt x="6263771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-6824436">
            <a:off x="3911778" y="8029659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3902582">
            <a:off x="14246177" y="7203360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8914362" y="1860709"/>
            <a:ext cx="9373638" cy="7018511"/>
          </a:xfrm>
          <a:custGeom>
            <a:avLst/>
            <a:gdLst/>
            <a:ahLst/>
            <a:cxnLst/>
            <a:rect l="l" t="t" r="r" b="b"/>
            <a:pathLst>
              <a:path w="9373638" h="7018511">
                <a:moveTo>
                  <a:pt x="0" y="0"/>
                </a:moveTo>
                <a:lnTo>
                  <a:pt x="9373638" y="0"/>
                </a:lnTo>
                <a:lnTo>
                  <a:pt x="9373638" y="7018511"/>
                </a:lnTo>
                <a:lnTo>
                  <a:pt x="0" y="70185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789795" y="826683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Нацистська расова доктрина – масове знищення євреїв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9795" y="2152696"/>
            <a:ext cx="7887291" cy="74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На початку війни євреїв зганяли в гетто, а потім відправляли до концтаборів. Перші зачистки в Україні провели в Галичині. Там було знищено 670 тисяч осіб. Усього жертвами Голокосту в Україні стали до 1,5 мільйона осіб. 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Місця наймасовіших страт в Україні: </a:t>
            </a:r>
          </a:p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Бабин Яр у Києві, Богданівка на Одещині, Дробицький Яр у Харкові, Кам’янець-Подільський.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14362" y="9286875"/>
            <a:ext cx="9978600" cy="45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Закарпатські євреї перед сортуванням. Концтабір Аушвіц. 1944 рік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4958706">
            <a:off x="13293890" y="-6509435"/>
            <a:ext cx="6408472" cy="7663345"/>
          </a:xfrm>
          <a:custGeom>
            <a:avLst/>
            <a:gdLst/>
            <a:ahLst/>
            <a:cxnLst/>
            <a:rect l="l" t="t" r="r" b="b"/>
            <a:pathLst>
              <a:path w="6408472" h="7663345">
                <a:moveTo>
                  <a:pt x="0" y="0"/>
                </a:moveTo>
                <a:lnTo>
                  <a:pt x="6408473" y="0"/>
                </a:lnTo>
                <a:lnTo>
                  <a:pt x="6408473" y="7663345"/>
                </a:lnTo>
                <a:lnTo>
                  <a:pt x="0" y="766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-7425903">
            <a:off x="11365297" y="5134065"/>
            <a:ext cx="6263771" cy="7490309"/>
          </a:xfrm>
          <a:custGeom>
            <a:avLst/>
            <a:gdLst/>
            <a:ahLst/>
            <a:cxnLst/>
            <a:rect l="l" t="t" r="r" b="b"/>
            <a:pathLst>
              <a:path w="6263771" h="7490309">
                <a:moveTo>
                  <a:pt x="0" y="0"/>
                </a:moveTo>
                <a:lnTo>
                  <a:pt x="6263771" y="0"/>
                </a:lnTo>
                <a:lnTo>
                  <a:pt x="6263771" y="7490309"/>
                </a:lnTo>
                <a:lnTo>
                  <a:pt x="0" y="7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5289092">
            <a:off x="3740668" y="8047501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3902582">
            <a:off x="14246177" y="7203360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8914362" y="1947019"/>
            <a:ext cx="10254682" cy="6845000"/>
          </a:xfrm>
          <a:custGeom>
            <a:avLst/>
            <a:gdLst/>
            <a:ahLst/>
            <a:cxnLst/>
            <a:rect l="l" t="t" r="r" b="b"/>
            <a:pathLst>
              <a:path w="10254682" h="6845000">
                <a:moveTo>
                  <a:pt x="0" y="0"/>
                </a:moveTo>
                <a:lnTo>
                  <a:pt x="10254683" y="0"/>
                </a:lnTo>
                <a:lnTo>
                  <a:pt x="10254683" y="6845001"/>
                </a:lnTo>
                <a:lnTo>
                  <a:pt x="0" y="6845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789795" y="826683"/>
            <a:ext cx="1670841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Вигнання нацистів з України (грудень 1942–листопад 1944 року)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9795" y="2152696"/>
            <a:ext cx="7887291" cy="682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Вигнання ворожих військ почалося з Луганщини. Влітку–восени 1943 року Червона армія провела наступальні операції (Бєлгородсько-Харківську, Донбаську, Запорізьку, Київську) і вийшла до Дніпра.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  <a:p>
            <a:pPr algn="l">
              <a:lnSpc>
                <a:spcPts val="4901"/>
              </a:lnSpc>
            </a:pPr>
            <a:r>
              <a:rPr lang="en-US" sz="3500">
                <a:solidFill>
                  <a:srgbClr val="000000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Навесні 1944-го було розірвано німецький фронт біля Карпат. Вже в листопаді нацистів повністю вигнано з України. Бойові дії перемістилися до Європи.</a:t>
            </a:r>
          </a:p>
          <a:p>
            <a:pPr algn="l">
              <a:lnSpc>
                <a:spcPts val="4901"/>
              </a:lnSpc>
            </a:pPr>
            <a:endParaRPr lang="en-US" sz="3500">
              <a:solidFill>
                <a:srgbClr val="000000"/>
              </a:solidFill>
              <a:latin typeface="Klein Condensed"/>
              <a:ea typeface="Klein Condensed"/>
              <a:cs typeface="Klein Condensed"/>
              <a:sym typeface="Klein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14362" y="9191625"/>
            <a:ext cx="9978600" cy="45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lein Condensed"/>
                <a:ea typeface="Klein Condensed"/>
                <a:cs typeface="Klein Condensed"/>
                <a:sym typeface="Klein Condensed"/>
              </a:rPr>
              <a:t>Переправа бійців Червоної армії через Дніпро. Листопад 1943 року</a:t>
            </a:r>
          </a:p>
        </p:txBody>
      </p:sp>
      <p:sp>
        <p:nvSpPr>
          <p:cNvPr id="11" name="Freeform 11"/>
          <p:cNvSpPr/>
          <p:nvPr/>
        </p:nvSpPr>
        <p:spPr>
          <a:xfrm rot="-6220004">
            <a:off x="-3518876" y="8047501"/>
            <a:ext cx="6882003" cy="8229600"/>
          </a:xfrm>
          <a:custGeom>
            <a:avLst/>
            <a:gdLst/>
            <a:ahLst/>
            <a:cxnLst/>
            <a:rect l="l" t="t" r="r" b="b"/>
            <a:pathLst>
              <a:path w="6882003" h="8229600">
                <a:moveTo>
                  <a:pt x="0" y="0"/>
                </a:moveTo>
                <a:lnTo>
                  <a:pt x="6882003" y="0"/>
                </a:lnTo>
                <a:lnTo>
                  <a:pt x="68820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Довільний</PresentationFormat>
  <Paragraphs>77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Bebas Neue Cyrillic</vt:lpstr>
      <vt:lpstr>Arial</vt:lpstr>
      <vt:lpstr>Klein Condensed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ДСВ</dc:title>
  <cp:lastModifiedBy>Andrii Chornopyskyi</cp:lastModifiedBy>
  <cp:revision>4</cp:revision>
  <dcterms:created xsi:type="dcterms:W3CDTF">2006-08-16T00:00:00Z</dcterms:created>
  <dcterms:modified xsi:type="dcterms:W3CDTF">2025-04-29T14:28:30Z</dcterms:modified>
  <dc:identifier>DAGk-vWeaCo</dc:identifier>
</cp:coreProperties>
</file>