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8288000" cy="10287000"/>
  <p:notesSz cx="6858000" cy="9144000"/>
  <p:embeddedFontLst>
    <p:embeddedFont>
      <p:font typeface="Bebas Neue Cyrillic" panose="020B0604020202020204" charset="0"/>
      <p:regular r:id="rId17"/>
    </p:embeddedFont>
    <p:embeddedFont>
      <p:font typeface="Klein Condensed" panose="020B0604020202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4" d="100"/>
          <a:sy n="44" d="100"/>
        </p:scale>
        <p:origin x="624" y="5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yna Bondarenko" userId="49c41d86-4bf0-4eaf-bb8b-98f43f3e9749" providerId="ADAL" clId="{C454238D-C0A5-46CB-A84E-8447F284BB9E}"/>
    <pc:docChg chg="custSel modSld">
      <pc:chgData name="Maryna Bondarenko" userId="49c41d86-4bf0-4eaf-bb8b-98f43f3e9749" providerId="ADAL" clId="{C454238D-C0A5-46CB-A84E-8447F284BB9E}" dt="2025-05-06T16:09:44.043" v="672" actId="20577"/>
      <pc:docMkLst>
        <pc:docMk/>
      </pc:docMkLst>
      <pc:sldChg chg="modSp mod">
        <pc:chgData name="Maryna Bondarenko" userId="49c41d86-4bf0-4eaf-bb8b-98f43f3e9749" providerId="ADAL" clId="{C454238D-C0A5-46CB-A84E-8447F284BB9E}" dt="2025-05-02T09:36:03.890" v="20" actId="6549"/>
        <pc:sldMkLst>
          <pc:docMk/>
          <pc:sldMk cId="0" sldId="257"/>
        </pc:sldMkLst>
        <pc:spChg chg="mod">
          <ac:chgData name="Maryna Bondarenko" userId="49c41d86-4bf0-4eaf-bb8b-98f43f3e9749" providerId="ADAL" clId="{C454238D-C0A5-46CB-A84E-8447F284BB9E}" dt="2025-05-02T09:36:03.890" v="20" actId="6549"/>
          <ac:spMkLst>
            <pc:docMk/>
            <pc:sldMk cId="0" sldId="257"/>
            <ac:spMk id="9" creationId="{00000000-0000-0000-0000-000000000000}"/>
          </ac:spMkLst>
        </pc:spChg>
      </pc:sldChg>
      <pc:sldChg chg="modSp mod">
        <pc:chgData name="Maryna Bondarenko" userId="49c41d86-4bf0-4eaf-bb8b-98f43f3e9749" providerId="ADAL" clId="{C454238D-C0A5-46CB-A84E-8447F284BB9E}" dt="2025-05-06T16:05:39.111" v="611" actId="20577"/>
        <pc:sldMkLst>
          <pc:docMk/>
          <pc:sldMk cId="0" sldId="258"/>
        </pc:sldMkLst>
        <pc:spChg chg="mod">
          <ac:chgData name="Maryna Bondarenko" userId="49c41d86-4bf0-4eaf-bb8b-98f43f3e9749" providerId="ADAL" clId="{C454238D-C0A5-46CB-A84E-8447F284BB9E}" dt="2025-05-06T16:05:39.111" v="611" actId="20577"/>
          <ac:spMkLst>
            <pc:docMk/>
            <pc:sldMk cId="0" sldId="258"/>
            <ac:spMk id="9" creationId="{00000000-0000-0000-0000-000000000000}"/>
          </ac:spMkLst>
        </pc:spChg>
      </pc:sldChg>
      <pc:sldChg chg="modSp mod">
        <pc:chgData name="Maryna Bondarenko" userId="49c41d86-4bf0-4eaf-bb8b-98f43f3e9749" providerId="ADAL" clId="{C454238D-C0A5-46CB-A84E-8447F284BB9E}" dt="2025-05-06T16:05:51.705" v="616" actId="20577"/>
        <pc:sldMkLst>
          <pc:docMk/>
          <pc:sldMk cId="0" sldId="259"/>
        </pc:sldMkLst>
        <pc:spChg chg="mod">
          <ac:chgData name="Maryna Bondarenko" userId="49c41d86-4bf0-4eaf-bb8b-98f43f3e9749" providerId="ADAL" clId="{C454238D-C0A5-46CB-A84E-8447F284BB9E}" dt="2025-05-06T16:05:51.705" v="616" actId="20577"/>
          <ac:spMkLst>
            <pc:docMk/>
            <pc:sldMk cId="0" sldId="259"/>
            <ac:spMk id="9" creationId="{00000000-0000-0000-0000-000000000000}"/>
          </ac:spMkLst>
        </pc:spChg>
      </pc:sldChg>
      <pc:sldChg chg="modSp mod">
        <pc:chgData name="Maryna Bondarenko" userId="49c41d86-4bf0-4eaf-bb8b-98f43f3e9749" providerId="ADAL" clId="{C454238D-C0A5-46CB-A84E-8447F284BB9E}" dt="2025-05-02T09:43:54.520" v="163" actId="20577"/>
        <pc:sldMkLst>
          <pc:docMk/>
          <pc:sldMk cId="0" sldId="260"/>
        </pc:sldMkLst>
        <pc:spChg chg="mod">
          <ac:chgData name="Maryna Bondarenko" userId="49c41d86-4bf0-4eaf-bb8b-98f43f3e9749" providerId="ADAL" clId="{C454238D-C0A5-46CB-A84E-8447F284BB9E}" dt="2025-05-02T09:43:54.520" v="163" actId="20577"/>
          <ac:spMkLst>
            <pc:docMk/>
            <pc:sldMk cId="0" sldId="260"/>
            <ac:spMk id="9" creationId="{00000000-0000-0000-0000-000000000000}"/>
          </ac:spMkLst>
        </pc:spChg>
      </pc:sldChg>
      <pc:sldChg chg="modSp mod">
        <pc:chgData name="Maryna Bondarenko" userId="49c41d86-4bf0-4eaf-bb8b-98f43f3e9749" providerId="ADAL" clId="{C454238D-C0A5-46CB-A84E-8447F284BB9E}" dt="2025-05-06T16:08:53.479" v="660" actId="20577"/>
        <pc:sldMkLst>
          <pc:docMk/>
          <pc:sldMk cId="0" sldId="261"/>
        </pc:sldMkLst>
        <pc:spChg chg="mod">
          <ac:chgData name="Maryna Bondarenko" userId="49c41d86-4bf0-4eaf-bb8b-98f43f3e9749" providerId="ADAL" clId="{C454238D-C0A5-46CB-A84E-8447F284BB9E}" dt="2025-05-02T09:44:39.010" v="169" actId="20577"/>
          <ac:spMkLst>
            <pc:docMk/>
            <pc:sldMk cId="0" sldId="261"/>
            <ac:spMk id="8" creationId="{00000000-0000-0000-0000-000000000000}"/>
          </ac:spMkLst>
        </pc:spChg>
        <pc:spChg chg="mod">
          <ac:chgData name="Maryna Bondarenko" userId="49c41d86-4bf0-4eaf-bb8b-98f43f3e9749" providerId="ADAL" clId="{C454238D-C0A5-46CB-A84E-8447F284BB9E}" dt="2025-05-06T16:08:53.479" v="660" actId="20577"/>
          <ac:spMkLst>
            <pc:docMk/>
            <pc:sldMk cId="0" sldId="261"/>
            <ac:spMk id="9" creationId="{00000000-0000-0000-0000-000000000000}"/>
          </ac:spMkLst>
        </pc:spChg>
      </pc:sldChg>
      <pc:sldChg chg="modSp mod">
        <pc:chgData name="Maryna Bondarenko" userId="49c41d86-4bf0-4eaf-bb8b-98f43f3e9749" providerId="ADAL" clId="{C454238D-C0A5-46CB-A84E-8447F284BB9E}" dt="2025-05-02T09:50:24.342" v="308" actId="20577"/>
        <pc:sldMkLst>
          <pc:docMk/>
          <pc:sldMk cId="0" sldId="262"/>
        </pc:sldMkLst>
        <pc:spChg chg="mod">
          <ac:chgData name="Maryna Bondarenko" userId="49c41d86-4bf0-4eaf-bb8b-98f43f3e9749" providerId="ADAL" clId="{C454238D-C0A5-46CB-A84E-8447F284BB9E}" dt="2025-05-02T09:48:29.300" v="266" actId="1076"/>
          <ac:spMkLst>
            <pc:docMk/>
            <pc:sldMk cId="0" sldId="262"/>
            <ac:spMk id="2" creationId="{00000000-0000-0000-0000-000000000000}"/>
          </ac:spMkLst>
        </pc:spChg>
        <pc:spChg chg="mod">
          <ac:chgData name="Maryna Bondarenko" userId="49c41d86-4bf0-4eaf-bb8b-98f43f3e9749" providerId="ADAL" clId="{C454238D-C0A5-46CB-A84E-8447F284BB9E}" dt="2025-05-02T09:50:24.342" v="308" actId="20577"/>
          <ac:spMkLst>
            <pc:docMk/>
            <pc:sldMk cId="0" sldId="262"/>
            <ac:spMk id="9" creationId="{00000000-0000-0000-0000-000000000000}"/>
          </ac:spMkLst>
        </pc:spChg>
      </pc:sldChg>
      <pc:sldChg chg="modSp mod">
        <pc:chgData name="Maryna Bondarenko" userId="49c41d86-4bf0-4eaf-bb8b-98f43f3e9749" providerId="ADAL" clId="{C454238D-C0A5-46CB-A84E-8447F284BB9E}" dt="2025-05-02T09:53:19.570" v="374" actId="20577"/>
        <pc:sldMkLst>
          <pc:docMk/>
          <pc:sldMk cId="0" sldId="263"/>
        </pc:sldMkLst>
        <pc:spChg chg="mod">
          <ac:chgData name="Maryna Bondarenko" userId="49c41d86-4bf0-4eaf-bb8b-98f43f3e9749" providerId="ADAL" clId="{C454238D-C0A5-46CB-A84E-8447F284BB9E}" dt="2025-05-02T09:53:19.570" v="374" actId="20577"/>
          <ac:spMkLst>
            <pc:docMk/>
            <pc:sldMk cId="0" sldId="263"/>
            <ac:spMk id="9" creationId="{00000000-0000-0000-0000-000000000000}"/>
          </ac:spMkLst>
        </pc:spChg>
      </pc:sldChg>
      <pc:sldChg chg="modSp mod">
        <pc:chgData name="Maryna Bondarenko" userId="49c41d86-4bf0-4eaf-bb8b-98f43f3e9749" providerId="ADAL" clId="{C454238D-C0A5-46CB-A84E-8447F284BB9E}" dt="2025-05-02T09:54:38.436" v="390" actId="20577"/>
        <pc:sldMkLst>
          <pc:docMk/>
          <pc:sldMk cId="0" sldId="264"/>
        </pc:sldMkLst>
        <pc:spChg chg="mod">
          <ac:chgData name="Maryna Bondarenko" userId="49c41d86-4bf0-4eaf-bb8b-98f43f3e9749" providerId="ADAL" clId="{C454238D-C0A5-46CB-A84E-8447F284BB9E}" dt="2025-05-02T09:54:38.436" v="390" actId="20577"/>
          <ac:spMkLst>
            <pc:docMk/>
            <pc:sldMk cId="0" sldId="264"/>
            <ac:spMk id="9" creationId="{00000000-0000-0000-0000-000000000000}"/>
          </ac:spMkLst>
        </pc:spChg>
      </pc:sldChg>
      <pc:sldChg chg="modSp mod">
        <pc:chgData name="Maryna Bondarenko" userId="49c41d86-4bf0-4eaf-bb8b-98f43f3e9749" providerId="ADAL" clId="{C454238D-C0A5-46CB-A84E-8447F284BB9E}" dt="2025-05-02T09:56:26.502" v="422" actId="20577"/>
        <pc:sldMkLst>
          <pc:docMk/>
          <pc:sldMk cId="0" sldId="265"/>
        </pc:sldMkLst>
        <pc:spChg chg="mod">
          <ac:chgData name="Maryna Bondarenko" userId="49c41d86-4bf0-4eaf-bb8b-98f43f3e9749" providerId="ADAL" clId="{C454238D-C0A5-46CB-A84E-8447F284BB9E}" dt="2025-05-02T09:56:26.502" v="422" actId="20577"/>
          <ac:spMkLst>
            <pc:docMk/>
            <pc:sldMk cId="0" sldId="265"/>
            <ac:spMk id="7" creationId="{00000000-0000-0000-0000-000000000000}"/>
          </ac:spMkLst>
        </pc:spChg>
      </pc:sldChg>
      <pc:sldChg chg="modSp mod">
        <pc:chgData name="Maryna Bondarenko" userId="49c41d86-4bf0-4eaf-bb8b-98f43f3e9749" providerId="ADAL" clId="{C454238D-C0A5-46CB-A84E-8447F284BB9E}" dt="2025-05-06T16:09:23.351" v="661" actId="6549"/>
        <pc:sldMkLst>
          <pc:docMk/>
          <pc:sldMk cId="0" sldId="266"/>
        </pc:sldMkLst>
        <pc:spChg chg="mod">
          <ac:chgData name="Maryna Bondarenko" userId="49c41d86-4bf0-4eaf-bb8b-98f43f3e9749" providerId="ADAL" clId="{C454238D-C0A5-46CB-A84E-8447F284BB9E}" dt="2025-05-06T16:09:23.351" v="661" actId="6549"/>
          <ac:spMkLst>
            <pc:docMk/>
            <pc:sldMk cId="0" sldId="266"/>
            <ac:spMk id="9" creationId="{00000000-0000-0000-0000-000000000000}"/>
          </ac:spMkLst>
        </pc:spChg>
      </pc:sldChg>
      <pc:sldChg chg="modSp mod">
        <pc:chgData name="Maryna Bondarenko" userId="49c41d86-4bf0-4eaf-bb8b-98f43f3e9749" providerId="ADAL" clId="{C454238D-C0A5-46CB-A84E-8447F284BB9E}" dt="2025-05-02T10:00:33.931" v="511" actId="20577"/>
        <pc:sldMkLst>
          <pc:docMk/>
          <pc:sldMk cId="0" sldId="267"/>
        </pc:sldMkLst>
        <pc:spChg chg="mod">
          <ac:chgData name="Maryna Bondarenko" userId="49c41d86-4bf0-4eaf-bb8b-98f43f3e9749" providerId="ADAL" clId="{C454238D-C0A5-46CB-A84E-8447F284BB9E}" dt="2025-05-02T10:00:33.931" v="511" actId="20577"/>
          <ac:spMkLst>
            <pc:docMk/>
            <pc:sldMk cId="0" sldId="267"/>
            <ac:spMk id="8" creationId="{00000000-0000-0000-0000-000000000000}"/>
          </ac:spMkLst>
        </pc:spChg>
      </pc:sldChg>
      <pc:sldChg chg="modSp mod">
        <pc:chgData name="Maryna Bondarenko" userId="49c41d86-4bf0-4eaf-bb8b-98f43f3e9749" providerId="ADAL" clId="{C454238D-C0A5-46CB-A84E-8447F284BB9E}" dt="2025-05-02T10:01:36.098" v="523" actId="20577"/>
        <pc:sldMkLst>
          <pc:docMk/>
          <pc:sldMk cId="0" sldId="268"/>
        </pc:sldMkLst>
        <pc:spChg chg="mod">
          <ac:chgData name="Maryna Bondarenko" userId="49c41d86-4bf0-4eaf-bb8b-98f43f3e9749" providerId="ADAL" clId="{C454238D-C0A5-46CB-A84E-8447F284BB9E}" dt="2025-05-02T10:01:36.098" v="523" actId="20577"/>
          <ac:spMkLst>
            <pc:docMk/>
            <pc:sldMk cId="0" sldId="268"/>
            <ac:spMk id="8" creationId="{00000000-0000-0000-0000-000000000000}"/>
          </ac:spMkLst>
        </pc:spChg>
      </pc:sldChg>
      <pc:sldChg chg="modSp mod">
        <pc:chgData name="Maryna Bondarenko" userId="49c41d86-4bf0-4eaf-bb8b-98f43f3e9749" providerId="ADAL" clId="{C454238D-C0A5-46CB-A84E-8447F284BB9E}" dt="2025-05-06T16:09:44.043" v="672" actId="20577"/>
        <pc:sldMkLst>
          <pc:docMk/>
          <pc:sldMk cId="0" sldId="269"/>
        </pc:sldMkLst>
        <pc:spChg chg="mod">
          <ac:chgData name="Maryna Bondarenko" userId="49c41d86-4bf0-4eaf-bb8b-98f43f3e9749" providerId="ADAL" clId="{C454238D-C0A5-46CB-A84E-8447F284BB9E}" dt="2025-05-02T10:02:10.298" v="530" actId="20577"/>
          <ac:spMkLst>
            <pc:docMk/>
            <pc:sldMk cId="0" sldId="269"/>
            <ac:spMk id="7" creationId="{00000000-0000-0000-0000-000000000000}"/>
          </ac:spMkLst>
        </pc:spChg>
        <pc:spChg chg="mod">
          <ac:chgData name="Maryna Bondarenko" userId="49c41d86-4bf0-4eaf-bb8b-98f43f3e9749" providerId="ADAL" clId="{C454238D-C0A5-46CB-A84E-8447F284BB9E}" dt="2025-05-06T16:09:44.043" v="672" actId="20577"/>
          <ac:spMkLst>
            <pc:docMk/>
            <pc:sldMk cId="0" sldId="269"/>
            <ac:spMk id="8" creationId="{00000000-0000-0000-0000-000000000000}"/>
          </ac:spMkLst>
        </pc:spChg>
      </pc:sldChg>
      <pc:sldChg chg="modSp mod">
        <pc:chgData name="Maryna Bondarenko" userId="49c41d86-4bf0-4eaf-bb8b-98f43f3e9749" providerId="ADAL" clId="{C454238D-C0A5-46CB-A84E-8447F284BB9E}" dt="2025-05-02T10:04:26.119" v="596" actId="20577"/>
        <pc:sldMkLst>
          <pc:docMk/>
          <pc:sldMk cId="0" sldId="270"/>
        </pc:sldMkLst>
        <pc:spChg chg="mod">
          <ac:chgData name="Maryna Bondarenko" userId="49c41d86-4bf0-4eaf-bb8b-98f43f3e9749" providerId="ADAL" clId="{C454238D-C0A5-46CB-A84E-8447F284BB9E}" dt="2025-05-02T10:04:26.119" v="596" actId="20577"/>
          <ac:spMkLst>
            <pc:docMk/>
            <pc:sldMk cId="0" sldId="270"/>
            <ac:spMk id="10"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4636" y="24245"/>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1111" b="-21111"/>
            </a:stretch>
          </a:blipFill>
        </p:spPr>
        <p:txBody>
          <a:bodyPr/>
          <a:lstStyle/>
          <a:p>
            <a:endParaRPr lang="uk-UA"/>
          </a:p>
        </p:txBody>
      </p:sp>
      <p:sp>
        <p:nvSpPr>
          <p:cNvPr id="3" name="TextBox 3"/>
          <p:cNvSpPr txBox="1"/>
          <p:nvPr/>
        </p:nvSpPr>
        <p:spPr>
          <a:xfrm>
            <a:off x="152400" y="2247900"/>
            <a:ext cx="17907000" cy="1724255"/>
          </a:xfrm>
          <a:prstGeom prst="rect">
            <a:avLst/>
          </a:prstGeom>
        </p:spPr>
        <p:txBody>
          <a:bodyPr wrap="square" lIns="0" tIns="0" rIns="0" bIns="0" rtlCol="0" anchor="t">
            <a:spAutoFit/>
          </a:bodyPr>
          <a:lstStyle/>
          <a:p>
            <a:pPr algn="ctr">
              <a:lnSpc>
                <a:spcPts val="14910"/>
              </a:lnSpc>
            </a:pPr>
            <a:r>
              <a:rPr lang="pt-BR" sz="10650" dirty="0">
                <a:solidFill>
                  <a:srgbClr val="000000"/>
                </a:solidFill>
                <a:latin typeface="Bebas Neue Cyrillic"/>
                <a:ea typeface="Bebas Neue Cyrillic"/>
                <a:cs typeface="Bebas Neue Cyrillic"/>
                <a:sym typeface="Bebas Neue Cyrillic"/>
              </a:rPr>
              <a:t>A Ucrânia na Segunda Guerra Mundial</a:t>
            </a:r>
            <a:endParaRPr lang="en-US" sz="10650" dirty="0">
              <a:solidFill>
                <a:srgbClr val="000000"/>
              </a:solidFill>
              <a:latin typeface="Bebas Neue Cyrillic"/>
              <a:ea typeface="Bebas Neue Cyrillic"/>
              <a:cs typeface="Bebas Neue Cyrillic"/>
              <a:sym typeface="Bebas Neue Cyrillic"/>
            </a:endParaRPr>
          </a:p>
        </p:txBody>
      </p:sp>
      <p:sp>
        <p:nvSpPr>
          <p:cNvPr id="4" name="Freeform 4"/>
          <p:cNvSpPr/>
          <p:nvPr/>
        </p:nvSpPr>
        <p:spPr>
          <a:xfrm rot="6173992">
            <a:off x="5019480" y="6748404"/>
            <a:ext cx="6882003" cy="8229600"/>
          </a:xfrm>
          <a:custGeom>
            <a:avLst/>
            <a:gdLst/>
            <a:ahLst/>
            <a:cxnLst/>
            <a:rect l="l" t="t" r="r" b="b"/>
            <a:pathLst>
              <a:path w="6882003" h="8229600">
                <a:moveTo>
                  <a:pt x="0" y="0"/>
                </a:moveTo>
                <a:lnTo>
                  <a:pt x="6882003" y="0"/>
                </a:lnTo>
                <a:lnTo>
                  <a:pt x="6882003" y="8229600"/>
                </a:lnTo>
                <a:lnTo>
                  <a:pt x="0" y="8229600"/>
                </a:lnTo>
                <a:lnTo>
                  <a:pt x="0" y="0"/>
                </a:lnTo>
                <a:close/>
              </a:path>
            </a:pathLst>
          </a:custGeom>
          <a:blipFill>
            <a:blip r:embed="rId3"/>
            <a:stretch>
              <a:fillRect/>
            </a:stretch>
          </a:blipFill>
        </p:spPr>
        <p:txBody>
          <a:bodyPr/>
          <a:lstStyle/>
          <a:p>
            <a:endParaRPr lang="uk-UA"/>
          </a:p>
        </p:txBody>
      </p:sp>
      <p:sp>
        <p:nvSpPr>
          <p:cNvPr id="5" name="Freeform 5"/>
          <p:cNvSpPr/>
          <p:nvPr/>
        </p:nvSpPr>
        <p:spPr>
          <a:xfrm rot="-5816314">
            <a:off x="11314991" y="5894036"/>
            <a:ext cx="6706736" cy="8020013"/>
          </a:xfrm>
          <a:custGeom>
            <a:avLst/>
            <a:gdLst/>
            <a:ahLst/>
            <a:cxnLst/>
            <a:rect l="l" t="t" r="r" b="b"/>
            <a:pathLst>
              <a:path w="6706736" h="8020013">
                <a:moveTo>
                  <a:pt x="0" y="0"/>
                </a:moveTo>
                <a:lnTo>
                  <a:pt x="6706737" y="0"/>
                </a:lnTo>
                <a:lnTo>
                  <a:pt x="6706737" y="8020014"/>
                </a:lnTo>
                <a:lnTo>
                  <a:pt x="0" y="8020014"/>
                </a:lnTo>
                <a:lnTo>
                  <a:pt x="0" y="0"/>
                </a:lnTo>
                <a:close/>
              </a:path>
            </a:pathLst>
          </a:custGeom>
          <a:blipFill>
            <a:blip r:embed="rId3"/>
            <a:stretch>
              <a:fillRect/>
            </a:stretch>
          </a:blipFill>
        </p:spPr>
        <p:txBody>
          <a:bodyPr/>
          <a:lstStyle/>
          <a:p>
            <a:endParaRPr lang="uk-UA"/>
          </a:p>
        </p:txBody>
      </p:sp>
      <p:sp>
        <p:nvSpPr>
          <p:cNvPr id="6" name="Freeform 6"/>
          <p:cNvSpPr/>
          <p:nvPr/>
        </p:nvSpPr>
        <p:spPr>
          <a:xfrm rot="-5142508" flipV="1">
            <a:off x="-424979" y="5724837"/>
            <a:ext cx="6706736" cy="8020013"/>
          </a:xfrm>
          <a:custGeom>
            <a:avLst/>
            <a:gdLst/>
            <a:ahLst/>
            <a:cxnLst/>
            <a:rect l="l" t="t" r="r" b="b"/>
            <a:pathLst>
              <a:path w="6706736" h="8020013">
                <a:moveTo>
                  <a:pt x="0" y="8020013"/>
                </a:moveTo>
                <a:lnTo>
                  <a:pt x="6706736" y="8020013"/>
                </a:lnTo>
                <a:lnTo>
                  <a:pt x="6706736" y="0"/>
                </a:lnTo>
                <a:lnTo>
                  <a:pt x="0" y="0"/>
                </a:lnTo>
                <a:lnTo>
                  <a:pt x="0" y="8020013"/>
                </a:lnTo>
                <a:close/>
              </a:path>
            </a:pathLst>
          </a:custGeom>
          <a:blipFill>
            <a:blip r:embed="rId3"/>
            <a:stretch>
              <a:fillRect/>
            </a:stretch>
          </a:blipFill>
        </p:spPr>
        <p:txBody>
          <a:bodyPr/>
          <a:lstStyle/>
          <a:p>
            <a:endParaRPr lang="uk-UA"/>
          </a:p>
        </p:txBody>
      </p:sp>
      <p:sp>
        <p:nvSpPr>
          <p:cNvPr id="7" name="Freeform 7"/>
          <p:cNvSpPr/>
          <p:nvPr/>
        </p:nvSpPr>
        <p:spPr>
          <a:xfrm rot="4157282">
            <a:off x="303528" y="7683029"/>
            <a:ext cx="6882003" cy="8229600"/>
          </a:xfrm>
          <a:custGeom>
            <a:avLst/>
            <a:gdLst/>
            <a:ahLst/>
            <a:cxnLst/>
            <a:rect l="l" t="t" r="r" b="b"/>
            <a:pathLst>
              <a:path w="6882003" h="8229600">
                <a:moveTo>
                  <a:pt x="0" y="0"/>
                </a:moveTo>
                <a:lnTo>
                  <a:pt x="6882003" y="0"/>
                </a:lnTo>
                <a:lnTo>
                  <a:pt x="6882003" y="8229600"/>
                </a:lnTo>
                <a:lnTo>
                  <a:pt x="0" y="8229600"/>
                </a:lnTo>
                <a:lnTo>
                  <a:pt x="0" y="0"/>
                </a:lnTo>
                <a:close/>
              </a:path>
            </a:pathLst>
          </a:custGeom>
          <a:blipFill>
            <a:blip r:embed="rId3"/>
            <a:stretch>
              <a:fillRect/>
            </a:stretch>
          </a:blipFill>
        </p:spPr>
        <p:txBody>
          <a:bodyPr/>
          <a:lstStyle/>
          <a:p>
            <a:endParaRPr lang="uk-UA"/>
          </a:p>
        </p:txBody>
      </p:sp>
      <p:sp>
        <p:nvSpPr>
          <p:cNvPr id="8" name="Freeform 8"/>
          <p:cNvSpPr/>
          <p:nvPr/>
        </p:nvSpPr>
        <p:spPr>
          <a:xfrm rot="-2230724">
            <a:off x="12245208" y="8367031"/>
            <a:ext cx="6882003" cy="8229600"/>
          </a:xfrm>
          <a:custGeom>
            <a:avLst/>
            <a:gdLst/>
            <a:ahLst/>
            <a:cxnLst/>
            <a:rect l="l" t="t" r="r" b="b"/>
            <a:pathLst>
              <a:path w="6882003" h="8229600">
                <a:moveTo>
                  <a:pt x="0" y="0"/>
                </a:moveTo>
                <a:lnTo>
                  <a:pt x="6882003" y="0"/>
                </a:lnTo>
                <a:lnTo>
                  <a:pt x="6882003" y="8229600"/>
                </a:lnTo>
                <a:lnTo>
                  <a:pt x="0" y="8229600"/>
                </a:lnTo>
                <a:lnTo>
                  <a:pt x="0" y="0"/>
                </a:lnTo>
                <a:close/>
              </a:path>
            </a:pathLst>
          </a:custGeom>
          <a:blipFill>
            <a:blip r:embed="rId3"/>
            <a:stretch>
              <a:fillRect/>
            </a:stretch>
          </a:blipFill>
        </p:spPr>
        <p:txBody>
          <a:bodyPr/>
          <a:lstStyle/>
          <a:p>
            <a:endParaRPr lang="uk-UA"/>
          </a:p>
        </p:txBody>
      </p:sp>
      <p:sp>
        <p:nvSpPr>
          <p:cNvPr id="9" name="Freeform 9"/>
          <p:cNvSpPr/>
          <p:nvPr/>
        </p:nvSpPr>
        <p:spPr>
          <a:xfrm>
            <a:off x="14855931" y="8352141"/>
            <a:ext cx="3052378" cy="1551902"/>
          </a:xfrm>
          <a:custGeom>
            <a:avLst/>
            <a:gdLst/>
            <a:ahLst/>
            <a:cxnLst/>
            <a:rect l="l" t="t" r="r" b="b"/>
            <a:pathLst>
              <a:path w="3052378" h="1551902">
                <a:moveTo>
                  <a:pt x="0" y="0"/>
                </a:moveTo>
                <a:lnTo>
                  <a:pt x="3052378" y="0"/>
                </a:lnTo>
                <a:lnTo>
                  <a:pt x="3052378" y="1551902"/>
                </a:lnTo>
                <a:lnTo>
                  <a:pt x="0" y="1551902"/>
                </a:lnTo>
                <a:lnTo>
                  <a:pt x="0" y="0"/>
                </a:lnTo>
                <a:close/>
              </a:path>
            </a:pathLst>
          </a:custGeom>
          <a:blipFill>
            <a:blip r:embed="rId4"/>
            <a:stretch>
              <a:fillRect l="-15319" t="-77004" r="-19575" b="-88316"/>
            </a:stretch>
          </a:blipFill>
        </p:spPr>
        <p:txBody>
          <a:bodyPr/>
          <a:lstStyle/>
          <a:p>
            <a:endParaRPr lang="uk-UA"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1111" b="-21111"/>
            </a:stretch>
          </a:blipFill>
        </p:spPr>
        <p:txBody>
          <a:bodyPr/>
          <a:lstStyle/>
          <a:p>
            <a:endParaRPr lang="uk-UA"/>
          </a:p>
        </p:txBody>
      </p:sp>
      <p:sp>
        <p:nvSpPr>
          <p:cNvPr id="3" name="Freeform 3"/>
          <p:cNvSpPr/>
          <p:nvPr/>
        </p:nvSpPr>
        <p:spPr>
          <a:xfrm rot="-7996919">
            <a:off x="15083764" y="-1334069"/>
            <a:ext cx="6408472" cy="7663345"/>
          </a:xfrm>
          <a:custGeom>
            <a:avLst/>
            <a:gdLst/>
            <a:ahLst/>
            <a:cxnLst/>
            <a:rect l="l" t="t" r="r" b="b"/>
            <a:pathLst>
              <a:path w="6408472" h="7663345">
                <a:moveTo>
                  <a:pt x="0" y="0"/>
                </a:moveTo>
                <a:lnTo>
                  <a:pt x="6408472" y="0"/>
                </a:lnTo>
                <a:lnTo>
                  <a:pt x="6408472" y="7663345"/>
                </a:lnTo>
                <a:lnTo>
                  <a:pt x="0" y="7663345"/>
                </a:lnTo>
                <a:lnTo>
                  <a:pt x="0" y="0"/>
                </a:lnTo>
                <a:close/>
              </a:path>
            </a:pathLst>
          </a:custGeom>
          <a:blipFill>
            <a:blip r:embed="rId3"/>
            <a:stretch>
              <a:fillRect/>
            </a:stretch>
          </a:blipFill>
        </p:spPr>
        <p:txBody>
          <a:bodyPr/>
          <a:lstStyle/>
          <a:p>
            <a:endParaRPr lang="uk-UA"/>
          </a:p>
        </p:txBody>
      </p:sp>
      <p:sp>
        <p:nvSpPr>
          <p:cNvPr id="4" name="Freeform 4"/>
          <p:cNvSpPr/>
          <p:nvPr/>
        </p:nvSpPr>
        <p:spPr>
          <a:xfrm rot="-9552323">
            <a:off x="8629125" y="6784661"/>
            <a:ext cx="6263771" cy="7490309"/>
          </a:xfrm>
          <a:custGeom>
            <a:avLst/>
            <a:gdLst/>
            <a:ahLst/>
            <a:cxnLst/>
            <a:rect l="l" t="t" r="r" b="b"/>
            <a:pathLst>
              <a:path w="6263771" h="7490309">
                <a:moveTo>
                  <a:pt x="0" y="0"/>
                </a:moveTo>
                <a:lnTo>
                  <a:pt x="6263770" y="0"/>
                </a:lnTo>
                <a:lnTo>
                  <a:pt x="6263770" y="7490309"/>
                </a:lnTo>
                <a:lnTo>
                  <a:pt x="0" y="7490309"/>
                </a:lnTo>
                <a:lnTo>
                  <a:pt x="0" y="0"/>
                </a:lnTo>
                <a:close/>
              </a:path>
            </a:pathLst>
          </a:custGeom>
          <a:blipFill>
            <a:blip r:embed="rId3"/>
            <a:stretch>
              <a:fillRect/>
            </a:stretch>
          </a:blipFill>
        </p:spPr>
        <p:txBody>
          <a:bodyPr/>
          <a:lstStyle/>
          <a:p>
            <a:endParaRPr lang="uk-UA"/>
          </a:p>
        </p:txBody>
      </p:sp>
      <p:sp>
        <p:nvSpPr>
          <p:cNvPr id="5" name="Freeform 5"/>
          <p:cNvSpPr/>
          <p:nvPr/>
        </p:nvSpPr>
        <p:spPr>
          <a:xfrm rot="3902582">
            <a:off x="14050714" y="6172200"/>
            <a:ext cx="6882003" cy="8229600"/>
          </a:xfrm>
          <a:custGeom>
            <a:avLst/>
            <a:gdLst/>
            <a:ahLst/>
            <a:cxnLst/>
            <a:rect l="l" t="t" r="r" b="b"/>
            <a:pathLst>
              <a:path w="6882003" h="8229600">
                <a:moveTo>
                  <a:pt x="0" y="0"/>
                </a:moveTo>
                <a:lnTo>
                  <a:pt x="6882003" y="0"/>
                </a:lnTo>
                <a:lnTo>
                  <a:pt x="6882003" y="8229600"/>
                </a:lnTo>
                <a:lnTo>
                  <a:pt x="0" y="8229600"/>
                </a:lnTo>
                <a:lnTo>
                  <a:pt x="0" y="0"/>
                </a:lnTo>
                <a:close/>
              </a:path>
            </a:pathLst>
          </a:custGeom>
          <a:blipFill>
            <a:blip r:embed="rId3"/>
            <a:stretch>
              <a:fillRect/>
            </a:stretch>
          </a:blipFill>
        </p:spPr>
        <p:txBody>
          <a:bodyPr/>
          <a:lstStyle/>
          <a:p>
            <a:endParaRPr lang="uk-UA"/>
          </a:p>
        </p:txBody>
      </p:sp>
      <p:sp>
        <p:nvSpPr>
          <p:cNvPr id="6" name="TextBox 6"/>
          <p:cNvSpPr txBox="1"/>
          <p:nvPr/>
        </p:nvSpPr>
        <p:spPr>
          <a:xfrm>
            <a:off x="789795" y="589428"/>
            <a:ext cx="15708332" cy="890950"/>
          </a:xfrm>
          <a:prstGeom prst="rect">
            <a:avLst/>
          </a:prstGeom>
        </p:spPr>
        <p:txBody>
          <a:bodyPr lIns="0" tIns="0" rIns="0" bIns="0" rtlCol="0" anchor="t">
            <a:spAutoFit/>
          </a:bodyPr>
          <a:lstStyle/>
          <a:p>
            <a:pPr algn="l">
              <a:lnSpc>
                <a:spcPts val="7699"/>
              </a:lnSpc>
            </a:pPr>
            <a:r>
              <a:rPr lang="pt-BR" sz="5499" noProof="0" dirty="0">
                <a:solidFill>
                  <a:srgbClr val="000000"/>
                </a:solidFill>
                <a:latin typeface="Bebas Neue Cyrillic"/>
                <a:ea typeface="Bebas Neue Cyrillic"/>
                <a:cs typeface="Bebas Neue Cyrillic"/>
                <a:sym typeface="Bebas Neue Cyrillic"/>
              </a:rPr>
              <a:t>Deportações - crimes em massa do regime soviético</a:t>
            </a:r>
            <a:r>
              <a:rPr lang="en-US" sz="5499" dirty="0">
                <a:solidFill>
                  <a:srgbClr val="000000"/>
                </a:solidFill>
                <a:latin typeface="Bebas Neue Cyrillic"/>
                <a:ea typeface="Bebas Neue Cyrillic"/>
                <a:cs typeface="Bebas Neue Cyrillic"/>
                <a:sym typeface="Bebas Neue Cyrillic"/>
              </a:rPr>
              <a:t> </a:t>
            </a:r>
          </a:p>
        </p:txBody>
      </p:sp>
      <p:sp>
        <p:nvSpPr>
          <p:cNvPr id="7" name="TextBox 7"/>
          <p:cNvSpPr txBox="1"/>
          <p:nvPr/>
        </p:nvSpPr>
        <p:spPr>
          <a:xfrm>
            <a:off x="375551" y="1692591"/>
            <a:ext cx="8768449" cy="7518084"/>
          </a:xfrm>
          <a:prstGeom prst="rect">
            <a:avLst/>
          </a:prstGeom>
        </p:spPr>
        <p:txBody>
          <a:bodyPr wrap="square" lIns="0" tIns="0" rIns="0" bIns="0" rtlCol="0" anchor="t">
            <a:spAutoFit/>
          </a:bodyPr>
          <a:lstStyle/>
          <a:p>
            <a:pPr algn="l">
              <a:lnSpc>
                <a:spcPts val="4901"/>
              </a:lnSpc>
            </a:pPr>
            <a:r>
              <a:rPr lang="pt-BR" sz="3500" noProof="0" dirty="0">
                <a:solidFill>
                  <a:srgbClr val="000000"/>
                </a:solidFill>
                <a:latin typeface="Klein Condensed"/>
                <a:ea typeface="Klein Condensed"/>
                <a:cs typeface="Klein Condensed"/>
                <a:sym typeface="Klein Condensed"/>
              </a:rPr>
              <a:t>Logo após a expulsão dos nazis da Crimeia, as autoridades soviéticas iniciaram a deportação dos tártaros da Crimeia. Em maio-junho de 1944, cerca de 200 000 representantes do povo indígen</a:t>
            </a:r>
            <a:r>
              <a:rPr lang="pt-PT" sz="3500" dirty="0">
                <a:solidFill>
                  <a:srgbClr val="000000"/>
                </a:solidFill>
                <a:latin typeface="Klein Condensed"/>
                <a:ea typeface="Klein Condensed"/>
                <a:cs typeface="Klein Condensed"/>
                <a:sym typeface="Klein Condensed"/>
              </a:rPr>
              <a:t>a </a:t>
            </a:r>
            <a:r>
              <a:rPr lang="pt-BR" sz="3500" noProof="0" dirty="0">
                <a:solidFill>
                  <a:srgbClr val="000000"/>
                </a:solidFill>
                <a:latin typeface="Klein Condensed"/>
                <a:ea typeface="Klein Condensed"/>
                <a:cs typeface="Klein Condensed"/>
                <a:sym typeface="Klein Condensed"/>
              </a:rPr>
              <a:t>da Crimeia e mais de 40 000 búlgaros, arménios, gregos, turcos e ciganos foram expulsos à força.</a:t>
            </a:r>
          </a:p>
          <a:p>
            <a:pPr algn="l">
              <a:lnSpc>
                <a:spcPts val="4901"/>
              </a:lnSpc>
            </a:pPr>
            <a:endParaRPr lang="pt-BR" sz="3500" noProof="0" dirty="0">
              <a:solidFill>
                <a:srgbClr val="000000"/>
              </a:solidFill>
              <a:latin typeface="Klein Condensed"/>
              <a:ea typeface="Klein Condensed"/>
              <a:cs typeface="Klein Condensed"/>
              <a:sym typeface="Klein Condensed"/>
            </a:endParaRPr>
          </a:p>
          <a:p>
            <a:pPr algn="l">
              <a:lnSpc>
                <a:spcPts val="4901"/>
              </a:lnSpc>
            </a:pPr>
            <a:r>
              <a:rPr lang="pt-BR" sz="3500" noProof="0" dirty="0">
                <a:solidFill>
                  <a:srgbClr val="000000"/>
                </a:solidFill>
                <a:latin typeface="Klein Condensed"/>
                <a:ea typeface="Klein Condensed"/>
                <a:cs typeface="Klein Condensed"/>
                <a:sym typeface="Klein Condensed"/>
              </a:rPr>
              <a:t>A deportação de ucranianos da Polónia em 1944-1946 afetou os territóriso de Lémkivshchyna, Nadsyannya, Podlásie e Khólmshchyna. Mais de 480.000 ucranianos foram deportados para o interior da Ucrânia.</a:t>
            </a:r>
            <a:endParaRPr lang="uk-UA" sz="3500" noProof="0" dirty="0">
              <a:solidFill>
                <a:srgbClr val="000000"/>
              </a:solidFill>
              <a:latin typeface="Klein Condensed"/>
              <a:ea typeface="Klein Condensed"/>
              <a:cs typeface="Klein Condensed"/>
              <a:sym typeface="Klein Condensed"/>
            </a:endParaRPr>
          </a:p>
        </p:txBody>
      </p:sp>
      <p:sp>
        <p:nvSpPr>
          <p:cNvPr id="8" name="TextBox 8"/>
          <p:cNvSpPr txBox="1"/>
          <p:nvPr/>
        </p:nvSpPr>
        <p:spPr>
          <a:xfrm>
            <a:off x="9377643" y="9191625"/>
            <a:ext cx="9653506" cy="457834"/>
          </a:xfrm>
          <a:prstGeom prst="rect">
            <a:avLst/>
          </a:prstGeom>
        </p:spPr>
        <p:txBody>
          <a:bodyPr wrap="square" lIns="0" tIns="0" rIns="0" bIns="0" rtlCol="0" anchor="t">
            <a:spAutoFit/>
          </a:bodyPr>
          <a:lstStyle/>
          <a:p>
            <a:pPr algn="ctr">
              <a:lnSpc>
                <a:spcPts val="3640"/>
              </a:lnSpc>
              <a:spcBef>
                <a:spcPct val="0"/>
              </a:spcBef>
            </a:pPr>
            <a:r>
              <a:rPr lang="pt-BR" sz="2600" noProof="0" dirty="0">
                <a:solidFill>
                  <a:srgbClr val="FFFFFF"/>
                </a:solidFill>
                <a:latin typeface="Klein Condensed"/>
                <a:ea typeface="Klein Condensed"/>
                <a:cs typeface="Klein Condensed"/>
                <a:sym typeface="Klein Condensed"/>
              </a:rPr>
              <a:t>Tártaros da Crimeia deportados colhem algodão na Ásia Central</a:t>
            </a:r>
            <a:endParaRPr lang="uk-UA" sz="2600" noProof="0" dirty="0">
              <a:solidFill>
                <a:srgbClr val="FFFFFF"/>
              </a:solidFill>
              <a:latin typeface="Klein Condensed"/>
              <a:ea typeface="Klein Condensed"/>
              <a:cs typeface="Klein Condensed"/>
              <a:sym typeface="Klein Condensed"/>
            </a:endParaRPr>
          </a:p>
        </p:txBody>
      </p:sp>
      <p:sp>
        <p:nvSpPr>
          <p:cNvPr id="9" name="Freeform 9"/>
          <p:cNvSpPr/>
          <p:nvPr/>
        </p:nvSpPr>
        <p:spPr>
          <a:xfrm>
            <a:off x="9377643" y="1636835"/>
            <a:ext cx="9653506" cy="7074210"/>
          </a:xfrm>
          <a:custGeom>
            <a:avLst/>
            <a:gdLst/>
            <a:ahLst/>
            <a:cxnLst/>
            <a:rect l="l" t="t" r="r" b="b"/>
            <a:pathLst>
              <a:path w="9653506" h="7074210">
                <a:moveTo>
                  <a:pt x="0" y="0"/>
                </a:moveTo>
                <a:lnTo>
                  <a:pt x="9653506" y="0"/>
                </a:lnTo>
                <a:lnTo>
                  <a:pt x="9653506" y="7074210"/>
                </a:lnTo>
                <a:lnTo>
                  <a:pt x="0" y="7074210"/>
                </a:lnTo>
                <a:lnTo>
                  <a:pt x="0" y="0"/>
                </a:lnTo>
                <a:close/>
              </a:path>
            </a:pathLst>
          </a:custGeom>
          <a:blipFill>
            <a:blip r:embed="rId4"/>
            <a:stretch>
              <a:fillRect/>
            </a:stretch>
          </a:blipFill>
        </p:spPr>
        <p:txBody>
          <a:bodyPr/>
          <a:lstStyle/>
          <a:p>
            <a:endParaRPr lang="uk-UA"/>
          </a:p>
        </p:txBody>
      </p:sp>
      <p:sp>
        <p:nvSpPr>
          <p:cNvPr id="10" name="Freeform 10"/>
          <p:cNvSpPr/>
          <p:nvPr/>
        </p:nvSpPr>
        <p:spPr>
          <a:xfrm rot="-4837742">
            <a:off x="-2175536" y="8664743"/>
            <a:ext cx="6408472" cy="7663345"/>
          </a:xfrm>
          <a:custGeom>
            <a:avLst/>
            <a:gdLst/>
            <a:ahLst/>
            <a:cxnLst/>
            <a:rect l="l" t="t" r="r" b="b"/>
            <a:pathLst>
              <a:path w="6408472" h="7663345">
                <a:moveTo>
                  <a:pt x="0" y="0"/>
                </a:moveTo>
                <a:lnTo>
                  <a:pt x="6408472" y="0"/>
                </a:lnTo>
                <a:lnTo>
                  <a:pt x="6408472" y="7663345"/>
                </a:lnTo>
                <a:lnTo>
                  <a:pt x="0" y="7663345"/>
                </a:lnTo>
                <a:lnTo>
                  <a:pt x="0" y="0"/>
                </a:lnTo>
                <a:close/>
              </a:path>
            </a:pathLst>
          </a:custGeom>
          <a:blipFill>
            <a:blip r:embed="rId3"/>
            <a:stretch>
              <a:fillRect/>
            </a:stretch>
          </a:blipFill>
        </p:spPr>
        <p:txBody>
          <a:bodyPr/>
          <a:lstStyle/>
          <a:p>
            <a:endParaRPr lang="uk-UA"/>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1111" b="-21111"/>
            </a:stretch>
          </a:blipFill>
        </p:spPr>
        <p:txBody>
          <a:bodyPr/>
          <a:lstStyle/>
          <a:p>
            <a:endParaRPr lang="uk-UA" dirty="0"/>
          </a:p>
        </p:txBody>
      </p:sp>
      <p:sp>
        <p:nvSpPr>
          <p:cNvPr id="3" name="Freeform 3"/>
          <p:cNvSpPr/>
          <p:nvPr/>
        </p:nvSpPr>
        <p:spPr>
          <a:xfrm rot="6980143">
            <a:off x="-2103185" y="534505"/>
            <a:ext cx="6263771" cy="7490309"/>
          </a:xfrm>
          <a:custGeom>
            <a:avLst/>
            <a:gdLst/>
            <a:ahLst/>
            <a:cxnLst/>
            <a:rect l="l" t="t" r="r" b="b"/>
            <a:pathLst>
              <a:path w="6263771" h="7490309">
                <a:moveTo>
                  <a:pt x="0" y="0"/>
                </a:moveTo>
                <a:lnTo>
                  <a:pt x="6263770" y="0"/>
                </a:lnTo>
                <a:lnTo>
                  <a:pt x="6263770" y="7490309"/>
                </a:lnTo>
                <a:lnTo>
                  <a:pt x="0" y="7490309"/>
                </a:lnTo>
                <a:lnTo>
                  <a:pt x="0" y="0"/>
                </a:lnTo>
                <a:close/>
              </a:path>
            </a:pathLst>
          </a:custGeom>
          <a:blipFill>
            <a:blip r:embed="rId3"/>
            <a:stretch>
              <a:fillRect/>
            </a:stretch>
          </a:blipFill>
        </p:spPr>
        <p:txBody>
          <a:bodyPr/>
          <a:lstStyle/>
          <a:p>
            <a:endParaRPr lang="uk-UA"/>
          </a:p>
        </p:txBody>
      </p:sp>
      <p:sp>
        <p:nvSpPr>
          <p:cNvPr id="4" name="Freeform 4"/>
          <p:cNvSpPr/>
          <p:nvPr/>
        </p:nvSpPr>
        <p:spPr>
          <a:xfrm rot="-3162584">
            <a:off x="2465701" y="5385554"/>
            <a:ext cx="6849141" cy="8190303"/>
          </a:xfrm>
          <a:custGeom>
            <a:avLst/>
            <a:gdLst/>
            <a:ahLst/>
            <a:cxnLst/>
            <a:rect l="l" t="t" r="r" b="b"/>
            <a:pathLst>
              <a:path w="6849141" h="8190303">
                <a:moveTo>
                  <a:pt x="0" y="0"/>
                </a:moveTo>
                <a:lnTo>
                  <a:pt x="6849140" y="0"/>
                </a:lnTo>
                <a:lnTo>
                  <a:pt x="6849140" y="8190302"/>
                </a:lnTo>
                <a:lnTo>
                  <a:pt x="0" y="8190302"/>
                </a:lnTo>
                <a:lnTo>
                  <a:pt x="0" y="0"/>
                </a:lnTo>
                <a:close/>
              </a:path>
            </a:pathLst>
          </a:custGeom>
          <a:blipFill>
            <a:blip r:embed="rId3"/>
            <a:stretch>
              <a:fillRect/>
            </a:stretch>
          </a:blipFill>
        </p:spPr>
        <p:txBody>
          <a:bodyPr/>
          <a:lstStyle/>
          <a:p>
            <a:endParaRPr lang="uk-UA"/>
          </a:p>
        </p:txBody>
      </p:sp>
      <p:sp>
        <p:nvSpPr>
          <p:cNvPr id="5" name="Freeform 5"/>
          <p:cNvSpPr/>
          <p:nvPr/>
        </p:nvSpPr>
        <p:spPr>
          <a:xfrm rot="-7425903">
            <a:off x="-2724856" y="5579619"/>
            <a:ext cx="6706736" cy="8020013"/>
          </a:xfrm>
          <a:custGeom>
            <a:avLst/>
            <a:gdLst/>
            <a:ahLst/>
            <a:cxnLst/>
            <a:rect l="l" t="t" r="r" b="b"/>
            <a:pathLst>
              <a:path w="6706736" h="8020013">
                <a:moveTo>
                  <a:pt x="0" y="0"/>
                </a:moveTo>
                <a:lnTo>
                  <a:pt x="6706736" y="0"/>
                </a:lnTo>
                <a:lnTo>
                  <a:pt x="6706736" y="8020014"/>
                </a:lnTo>
                <a:lnTo>
                  <a:pt x="0" y="8020014"/>
                </a:lnTo>
                <a:lnTo>
                  <a:pt x="0" y="0"/>
                </a:lnTo>
                <a:close/>
              </a:path>
            </a:pathLst>
          </a:custGeom>
          <a:blipFill>
            <a:blip r:embed="rId3"/>
            <a:stretch>
              <a:fillRect/>
            </a:stretch>
          </a:blipFill>
        </p:spPr>
        <p:txBody>
          <a:bodyPr/>
          <a:lstStyle/>
          <a:p>
            <a:endParaRPr lang="uk-UA"/>
          </a:p>
        </p:txBody>
      </p:sp>
      <p:sp>
        <p:nvSpPr>
          <p:cNvPr id="6" name="Freeform 6"/>
          <p:cNvSpPr/>
          <p:nvPr/>
        </p:nvSpPr>
        <p:spPr>
          <a:xfrm rot="4906533">
            <a:off x="4164427" y="-7159893"/>
            <a:ext cx="6263771" cy="7509359"/>
          </a:xfrm>
          <a:custGeom>
            <a:avLst/>
            <a:gdLst/>
            <a:ahLst/>
            <a:cxnLst/>
            <a:rect l="l" t="t" r="r" b="b"/>
            <a:pathLst>
              <a:path w="6263771" h="7509359">
                <a:moveTo>
                  <a:pt x="0" y="0"/>
                </a:moveTo>
                <a:lnTo>
                  <a:pt x="6263770" y="0"/>
                </a:lnTo>
                <a:lnTo>
                  <a:pt x="6263770" y="7509359"/>
                </a:lnTo>
                <a:lnTo>
                  <a:pt x="0" y="7509359"/>
                </a:lnTo>
                <a:lnTo>
                  <a:pt x="0" y="0"/>
                </a:lnTo>
                <a:close/>
              </a:path>
            </a:pathLst>
          </a:custGeom>
          <a:blipFill>
            <a:blip r:embed="rId3"/>
            <a:stretch>
              <a:fillRect l="-127" r="-127"/>
            </a:stretch>
          </a:blipFill>
        </p:spPr>
        <p:txBody>
          <a:bodyPr/>
          <a:lstStyle/>
          <a:p>
            <a:endParaRPr lang="uk-UA"/>
          </a:p>
        </p:txBody>
      </p:sp>
      <p:sp>
        <p:nvSpPr>
          <p:cNvPr id="7" name="Freeform 7"/>
          <p:cNvSpPr/>
          <p:nvPr/>
        </p:nvSpPr>
        <p:spPr>
          <a:xfrm>
            <a:off x="-931390" y="1919551"/>
            <a:ext cx="9865126" cy="5872740"/>
          </a:xfrm>
          <a:custGeom>
            <a:avLst/>
            <a:gdLst/>
            <a:ahLst/>
            <a:cxnLst/>
            <a:rect l="l" t="t" r="r" b="b"/>
            <a:pathLst>
              <a:path w="9865126" h="5872740">
                <a:moveTo>
                  <a:pt x="0" y="0"/>
                </a:moveTo>
                <a:lnTo>
                  <a:pt x="9865126" y="0"/>
                </a:lnTo>
                <a:lnTo>
                  <a:pt x="9865126" y="5872740"/>
                </a:lnTo>
                <a:lnTo>
                  <a:pt x="0" y="5872740"/>
                </a:lnTo>
                <a:lnTo>
                  <a:pt x="0" y="0"/>
                </a:lnTo>
                <a:close/>
              </a:path>
            </a:pathLst>
          </a:custGeom>
          <a:blipFill>
            <a:blip r:embed="rId4"/>
            <a:stretch>
              <a:fillRect t="-618" r="-7200"/>
            </a:stretch>
          </a:blipFill>
        </p:spPr>
        <p:txBody>
          <a:bodyPr/>
          <a:lstStyle/>
          <a:p>
            <a:endParaRPr lang="uk-UA"/>
          </a:p>
        </p:txBody>
      </p:sp>
      <p:sp>
        <p:nvSpPr>
          <p:cNvPr id="8" name="TextBox 8"/>
          <p:cNvSpPr txBox="1"/>
          <p:nvPr/>
        </p:nvSpPr>
        <p:spPr>
          <a:xfrm>
            <a:off x="2971800" y="550459"/>
            <a:ext cx="23229743" cy="2846677"/>
          </a:xfrm>
          <a:prstGeom prst="rect">
            <a:avLst/>
          </a:prstGeom>
        </p:spPr>
        <p:txBody>
          <a:bodyPr wrap="square" lIns="0" tIns="0" rIns="0" bIns="0" rtlCol="0" anchor="t">
            <a:spAutoFit/>
          </a:bodyPr>
          <a:lstStyle/>
          <a:p>
            <a:pPr algn="l">
              <a:lnSpc>
                <a:spcPts val="7699"/>
              </a:lnSpc>
            </a:pPr>
            <a:r>
              <a:rPr lang="pt-PT" sz="5499" noProof="0" dirty="0">
                <a:solidFill>
                  <a:srgbClr val="000000"/>
                </a:solidFill>
                <a:latin typeface="Bebas Neue Cyrillic"/>
                <a:ea typeface="Bebas Neue Cyrillic"/>
                <a:cs typeface="Bebas Neue Cyrillic"/>
                <a:sym typeface="Bebas Neue Cyrillic"/>
              </a:rPr>
              <a:t>Movimento</a:t>
            </a:r>
            <a:r>
              <a:rPr lang="es-CO" sz="5499" noProof="0" dirty="0">
                <a:solidFill>
                  <a:srgbClr val="000000"/>
                </a:solidFill>
                <a:latin typeface="Bebas Neue Cyrillic"/>
                <a:ea typeface="Bebas Neue Cyrillic"/>
                <a:cs typeface="Bebas Neue Cyrillic"/>
                <a:sym typeface="Bebas Neue Cyrillic"/>
              </a:rPr>
              <a:t> de </a:t>
            </a:r>
            <a:r>
              <a:rPr lang="pt-PT" sz="5499" noProof="0" dirty="0">
                <a:solidFill>
                  <a:srgbClr val="000000"/>
                </a:solidFill>
                <a:latin typeface="Bebas Neue Cyrillic"/>
                <a:ea typeface="Bebas Neue Cyrillic"/>
                <a:cs typeface="Bebas Neue Cyrillic"/>
                <a:sym typeface="Bebas Neue Cyrillic"/>
              </a:rPr>
              <a:t>libertação</a:t>
            </a:r>
            <a:r>
              <a:rPr lang="es-CO" sz="5499" noProof="0" dirty="0">
                <a:solidFill>
                  <a:srgbClr val="000000"/>
                </a:solidFill>
                <a:latin typeface="Bebas Neue Cyrillic"/>
                <a:ea typeface="Bebas Neue Cyrillic"/>
                <a:cs typeface="Bebas Neue Cyrillic"/>
                <a:sym typeface="Bebas Neue Cyrillic"/>
              </a:rPr>
              <a:t> ucraniano</a:t>
            </a:r>
            <a:r>
              <a:rPr lang="uk-UA" sz="5499" dirty="0">
                <a:solidFill>
                  <a:srgbClr val="000000"/>
                </a:solidFill>
                <a:latin typeface="Bebas Neue Cyrillic"/>
                <a:ea typeface="Bebas Neue Cyrillic"/>
                <a:cs typeface="Bebas Neue Cyrillic"/>
                <a:sym typeface="Bebas Neue Cyrillic"/>
              </a:rPr>
              <a:t>. </a:t>
            </a:r>
          </a:p>
          <a:p>
            <a:pPr algn="l">
              <a:lnSpc>
                <a:spcPts val="7699"/>
              </a:lnSpc>
            </a:pPr>
            <a:r>
              <a:rPr lang="uk-UA" sz="5499" noProof="0" dirty="0">
                <a:solidFill>
                  <a:srgbClr val="000000"/>
                </a:solidFill>
                <a:latin typeface="Bebas Neue Cyrillic"/>
                <a:ea typeface="Bebas Neue Cyrillic"/>
                <a:cs typeface="Bebas Neue Cyrillic"/>
                <a:sym typeface="Bebas Neue Cyrillic"/>
              </a:rPr>
              <a:t>                                                            </a:t>
            </a:r>
            <a:r>
              <a:rPr lang="pt-PT" sz="5499" noProof="0" dirty="0">
                <a:solidFill>
                  <a:srgbClr val="000000"/>
                </a:solidFill>
                <a:latin typeface="Bebas Neue Cyrillic"/>
                <a:ea typeface="Bebas Neue Cyrillic"/>
                <a:cs typeface="Bebas Neue Cyrillic"/>
                <a:sym typeface="Bebas Neue Cyrillic"/>
              </a:rPr>
              <a:t>Exército</a:t>
            </a:r>
            <a:r>
              <a:rPr lang="es-CO" sz="5499" noProof="0" dirty="0">
                <a:solidFill>
                  <a:srgbClr val="000000"/>
                </a:solidFill>
                <a:latin typeface="Bebas Neue Cyrillic"/>
                <a:ea typeface="Bebas Neue Cyrillic"/>
                <a:cs typeface="Bebas Neue Cyrillic"/>
                <a:sym typeface="Bebas Neue Cyrillic"/>
              </a:rPr>
              <a:t> </a:t>
            </a:r>
            <a:r>
              <a:rPr lang="pt-PT" sz="5499" noProof="0" dirty="0">
                <a:solidFill>
                  <a:srgbClr val="000000"/>
                </a:solidFill>
                <a:latin typeface="Bebas Neue Cyrillic"/>
                <a:ea typeface="Bebas Neue Cyrillic"/>
                <a:cs typeface="Bebas Neue Cyrillic"/>
                <a:sym typeface="Bebas Neue Cyrillic"/>
              </a:rPr>
              <a:t>Insurreto</a:t>
            </a:r>
            <a:r>
              <a:rPr lang="es-CO" sz="5499" noProof="0" dirty="0">
                <a:solidFill>
                  <a:srgbClr val="000000"/>
                </a:solidFill>
                <a:latin typeface="Bebas Neue Cyrillic"/>
                <a:ea typeface="Bebas Neue Cyrillic"/>
                <a:cs typeface="Bebas Neue Cyrillic"/>
                <a:sym typeface="Bebas Neue Cyrillic"/>
              </a:rPr>
              <a:t> Ucraniano</a:t>
            </a:r>
            <a:r>
              <a:rPr lang="uk-UA" sz="5499" noProof="0" dirty="0">
                <a:solidFill>
                  <a:srgbClr val="000000"/>
                </a:solidFill>
                <a:latin typeface="Bebas Neue Cyrillic"/>
                <a:ea typeface="Bebas Neue Cyrillic"/>
                <a:cs typeface="Bebas Neue Cyrillic"/>
                <a:sym typeface="Bebas Neue Cyrillic"/>
              </a:rPr>
              <a:t> </a:t>
            </a:r>
            <a:r>
              <a:rPr lang="uk-UA" sz="5499" dirty="0">
                <a:solidFill>
                  <a:srgbClr val="000000"/>
                </a:solidFill>
                <a:latin typeface="Bebas Neue Cyrillic"/>
                <a:ea typeface="Bebas Neue Cyrillic"/>
                <a:cs typeface="Bebas Neue Cyrillic"/>
                <a:sym typeface="Bebas Neue Cyrillic"/>
              </a:rPr>
              <a:t>– </a:t>
            </a:r>
            <a:r>
              <a:rPr lang="es-CO" sz="5499" noProof="0" dirty="0">
                <a:solidFill>
                  <a:srgbClr val="000000"/>
                </a:solidFill>
                <a:latin typeface="Bebas Neue Cyrillic"/>
                <a:ea typeface="Bebas Neue Cyrillic"/>
                <a:cs typeface="Bebas Neue Cyrillic"/>
                <a:sym typeface="Bebas Neue Cyrillic"/>
              </a:rPr>
              <a:t>UPA</a:t>
            </a:r>
            <a:r>
              <a:rPr lang="uk-UA" sz="5499" noProof="0" dirty="0">
                <a:solidFill>
                  <a:srgbClr val="000000"/>
                </a:solidFill>
                <a:latin typeface="Bebas Neue Cyrillic"/>
                <a:ea typeface="Bebas Neue Cyrillic"/>
                <a:cs typeface="Bebas Neue Cyrillic"/>
                <a:sym typeface="Bebas Neue Cyrillic"/>
              </a:rPr>
              <a:t> </a:t>
            </a:r>
          </a:p>
          <a:p>
            <a:pPr algn="l">
              <a:lnSpc>
                <a:spcPts val="7699"/>
              </a:lnSpc>
            </a:pPr>
            <a:r>
              <a:rPr lang="uk-UA" sz="4800" i="1" noProof="0" dirty="0">
                <a:solidFill>
                  <a:srgbClr val="000000"/>
                </a:solidFill>
                <a:latin typeface="Bebas Neue Cyrillic"/>
                <a:ea typeface="Bebas Neue Cyrillic"/>
                <a:cs typeface="Bebas Neue Cyrillic"/>
                <a:sym typeface="Bebas Neue Cyrillic"/>
              </a:rPr>
              <a:t>                                                                   (</a:t>
            </a:r>
            <a:r>
              <a:rPr lang="es-CO" sz="4800" i="1" dirty="0">
                <a:solidFill>
                  <a:srgbClr val="000000"/>
                </a:solidFill>
                <a:latin typeface="Bebas Neue Cyrillic"/>
                <a:ea typeface="Bebas Neue Cyrillic"/>
                <a:cs typeface="Bebas Neue Cyrillic"/>
                <a:sym typeface="Bebas Neue Cyrillic"/>
              </a:rPr>
              <a:t>abreviatura em ucraniano</a:t>
            </a:r>
            <a:r>
              <a:rPr lang="uk-UA" sz="4800" i="1" dirty="0">
                <a:solidFill>
                  <a:srgbClr val="000000"/>
                </a:solidFill>
                <a:latin typeface="Bebas Neue Cyrillic"/>
                <a:ea typeface="Bebas Neue Cyrillic"/>
                <a:cs typeface="Bebas Neue Cyrillic"/>
                <a:sym typeface="Bebas Neue Cyrillic"/>
              </a:rPr>
              <a:t> )</a:t>
            </a:r>
            <a:endParaRPr lang="uk-UA" sz="4800" i="1" noProof="0" dirty="0">
              <a:solidFill>
                <a:srgbClr val="000000"/>
              </a:solidFill>
              <a:latin typeface="Bebas Neue Cyrillic"/>
              <a:ea typeface="Bebas Neue Cyrillic"/>
              <a:cs typeface="Bebas Neue Cyrillic"/>
              <a:sym typeface="Bebas Neue Cyrillic"/>
            </a:endParaRPr>
          </a:p>
        </p:txBody>
      </p:sp>
      <p:sp>
        <p:nvSpPr>
          <p:cNvPr id="9" name="TextBox 9"/>
          <p:cNvSpPr txBox="1"/>
          <p:nvPr/>
        </p:nvSpPr>
        <p:spPr>
          <a:xfrm>
            <a:off x="9933795" y="3411428"/>
            <a:ext cx="8354205" cy="6261779"/>
          </a:xfrm>
          <a:prstGeom prst="rect">
            <a:avLst/>
          </a:prstGeom>
        </p:spPr>
        <p:txBody>
          <a:bodyPr lIns="0" tIns="0" rIns="0" bIns="0" rtlCol="0" anchor="t">
            <a:spAutoFit/>
          </a:bodyPr>
          <a:lstStyle/>
          <a:p>
            <a:pPr algn="l">
              <a:lnSpc>
                <a:spcPts val="4919"/>
              </a:lnSpc>
            </a:pPr>
            <a:r>
              <a:rPr lang="pt-PT" sz="3513" noProof="0" dirty="0">
                <a:solidFill>
                  <a:srgbClr val="000000"/>
                </a:solidFill>
                <a:latin typeface="Klein Condensed"/>
                <a:ea typeface="Klein Condensed"/>
                <a:cs typeface="Klein Condensed"/>
                <a:sym typeface="Klein Condensed"/>
              </a:rPr>
              <a:t>Durante a Segunda Guerra Mundial, existiu na Ucrânia uma resistência nacional que lutava pela independência. A Organização dos Nacionalistas Ucranianos tornou-se o centro político</a:t>
            </a:r>
            <a:r>
              <a:rPr lang="pt-PT" sz="3513" dirty="0">
                <a:solidFill>
                  <a:srgbClr val="000000"/>
                </a:solidFill>
                <a:latin typeface="Klein Condensed"/>
                <a:ea typeface="Klein Condensed"/>
                <a:cs typeface="Klein Condensed"/>
                <a:sym typeface="Klein Condensed"/>
              </a:rPr>
              <a:t>,</a:t>
            </a:r>
            <a:r>
              <a:rPr lang="pt-PT" sz="3513" noProof="0" dirty="0">
                <a:solidFill>
                  <a:srgbClr val="000000"/>
                </a:solidFill>
                <a:latin typeface="Klein Condensed"/>
                <a:ea typeface="Klein Condensed"/>
                <a:cs typeface="Klein Condensed"/>
                <a:sym typeface="Klein Condensed"/>
              </a:rPr>
              <a:t> e </a:t>
            </a:r>
            <a:endParaRPr lang="uk-UA" sz="3513" noProof="0" dirty="0">
              <a:solidFill>
                <a:srgbClr val="000000"/>
              </a:solidFill>
              <a:latin typeface="Klein Condensed"/>
              <a:ea typeface="Klein Condensed"/>
              <a:cs typeface="Klein Condensed"/>
              <a:sym typeface="Klein Condensed"/>
            </a:endParaRPr>
          </a:p>
          <a:p>
            <a:pPr algn="l">
              <a:lnSpc>
                <a:spcPts val="4919"/>
              </a:lnSpc>
            </a:pPr>
            <a:r>
              <a:rPr lang="pt-PT" sz="3513" noProof="0" dirty="0">
                <a:solidFill>
                  <a:srgbClr val="000000"/>
                </a:solidFill>
                <a:latin typeface="Klein Condensed"/>
                <a:ea typeface="Klein Condensed"/>
                <a:cs typeface="Klein Condensed"/>
                <a:sym typeface="Klein Condensed"/>
              </a:rPr>
              <a:t>o Exército Insurreto Ucraniano</a:t>
            </a:r>
            <a:r>
              <a:rPr lang="uk-UA" sz="3513" noProof="0" dirty="0">
                <a:solidFill>
                  <a:srgbClr val="000000"/>
                </a:solidFill>
                <a:latin typeface="Klein Condensed"/>
                <a:ea typeface="Klein Condensed"/>
                <a:cs typeface="Klein Condensed"/>
                <a:sym typeface="Klein Condensed"/>
              </a:rPr>
              <a:t> </a:t>
            </a:r>
            <a:r>
              <a:rPr lang="pt-PT" sz="3513" noProof="0" dirty="0">
                <a:solidFill>
                  <a:srgbClr val="000000"/>
                </a:solidFill>
                <a:latin typeface="Klein Condensed"/>
                <a:ea typeface="Klein Condensed"/>
                <a:cs typeface="Klein Condensed"/>
                <a:sym typeface="Klein Condensed"/>
              </a:rPr>
              <a:t>foi</a:t>
            </a:r>
            <a:r>
              <a:rPr lang="uk-UA" sz="3513" noProof="0" dirty="0">
                <a:solidFill>
                  <a:srgbClr val="000000"/>
                </a:solidFill>
                <a:latin typeface="Klein Condensed"/>
                <a:ea typeface="Klein Condensed"/>
                <a:cs typeface="Klein Condensed"/>
                <a:sym typeface="Klein Condensed"/>
              </a:rPr>
              <a:t> </a:t>
            </a:r>
            <a:r>
              <a:rPr lang="pt-PT" sz="3513" noProof="0" dirty="0">
                <a:solidFill>
                  <a:srgbClr val="000000"/>
                </a:solidFill>
                <a:latin typeface="Klein Condensed"/>
                <a:ea typeface="Klein Condensed"/>
                <a:cs typeface="Klein Condensed"/>
                <a:sym typeface="Klein Condensed"/>
              </a:rPr>
              <a:t>o braço militar.</a:t>
            </a:r>
          </a:p>
          <a:p>
            <a:pPr algn="l">
              <a:lnSpc>
                <a:spcPts val="4919"/>
              </a:lnSpc>
            </a:pPr>
            <a:endParaRPr lang="pt-PT" sz="3513" noProof="0" dirty="0">
              <a:solidFill>
                <a:srgbClr val="000000"/>
              </a:solidFill>
              <a:latin typeface="Klein Condensed"/>
              <a:ea typeface="Klein Condensed"/>
              <a:cs typeface="Klein Condensed"/>
              <a:sym typeface="Klein Condensed"/>
            </a:endParaRPr>
          </a:p>
          <a:p>
            <a:pPr algn="l">
              <a:lnSpc>
                <a:spcPts val="4919"/>
              </a:lnSpc>
            </a:pPr>
            <a:r>
              <a:rPr lang="pt-PT" sz="3513" noProof="0" dirty="0">
                <a:solidFill>
                  <a:srgbClr val="000000"/>
                </a:solidFill>
                <a:latin typeface="Klein Condensed"/>
                <a:ea typeface="Klein Condensed"/>
                <a:cs typeface="Klein Condensed"/>
                <a:sym typeface="Klein Condensed"/>
              </a:rPr>
              <a:t>Os insurgentes organizaram mais de 2.000 </a:t>
            </a:r>
            <a:r>
              <a:rPr lang="pt-PT" sz="3513" noProof="0" dirty="0" err="1">
                <a:solidFill>
                  <a:srgbClr val="000000"/>
                </a:solidFill>
                <a:latin typeface="Klein Condensed"/>
                <a:ea typeface="Klein Condensed"/>
                <a:cs typeface="Klein Condensed"/>
                <a:sym typeface="Klein Condensed"/>
              </a:rPr>
              <a:t>acções</a:t>
            </a:r>
            <a:r>
              <a:rPr lang="pt-PT" sz="3513" noProof="0" dirty="0">
                <a:solidFill>
                  <a:srgbClr val="000000"/>
                </a:solidFill>
                <a:latin typeface="Klein Condensed"/>
                <a:ea typeface="Klein Condensed"/>
                <a:cs typeface="Klein Condensed"/>
                <a:sym typeface="Klein Condensed"/>
              </a:rPr>
              <a:t> </a:t>
            </a:r>
            <a:r>
              <a:rPr lang="pt-PT" sz="3513" noProof="0" dirty="0" err="1">
                <a:solidFill>
                  <a:srgbClr val="000000"/>
                </a:solidFill>
                <a:latin typeface="Klein Condensed"/>
                <a:ea typeface="Klein Condensed"/>
                <a:cs typeface="Klein Condensed"/>
                <a:sym typeface="Klein Condensed"/>
              </a:rPr>
              <a:t>anti-nazis</a:t>
            </a:r>
            <a:r>
              <a:rPr lang="pt-PT" sz="3513" noProof="0" dirty="0">
                <a:solidFill>
                  <a:srgbClr val="000000"/>
                </a:solidFill>
                <a:latin typeface="Klein Condensed"/>
                <a:ea typeface="Klein Condensed"/>
                <a:cs typeface="Klein Condensed"/>
                <a:sym typeface="Klein Condensed"/>
              </a:rPr>
              <a:t>. Também combateram o regime soviético. No total, cerca de 100.000 soldados passaram pelas fileiras da UPA.</a:t>
            </a:r>
          </a:p>
        </p:txBody>
      </p:sp>
      <p:sp>
        <p:nvSpPr>
          <p:cNvPr id="10" name="TextBox 10"/>
          <p:cNvSpPr txBox="1"/>
          <p:nvPr/>
        </p:nvSpPr>
        <p:spPr>
          <a:xfrm>
            <a:off x="557478" y="8376921"/>
            <a:ext cx="7852863" cy="457834"/>
          </a:xfrm>
          <a:prstGeom prst="rect">
            <a:avLst/>
          </a:prstGeom>
        </p:spPr>
        <p:txBody>
          <a:bodyPr lIns="0" tIns="0" rIns="0" bIns="0" rtlCol="0" anchor="t">
            <a:spAutoFit/>
          </a:bodyPr>
          <a:lstStyle/>
          <a:p>
            <a:pPr algn="l">
              <a:lnSpc>
                <a:spcPts val="3640"/>
              </a:lnSpc>
              <a:spcBef>
                <a:spcPct val="0"/>
              </a:spcBef>
            </a:pPr>
            <a:r>
              <a:rPr lang="pt-BR" sz="2600" noProof="0" dirty="0">
                <a:solidFill>
                  <a:srgbClr val="FFFFFF"/>
                </a:solidFill>
                <a:latin typeface="Klein Condensed"/>
                <a:ea typeface="Klein Condensed"/>
                <a:cs typeface="Klein Condensed"/>
                <a:sym typeface="Klein Condensed"/>
              </a:rPr>
              <a:t>Soldados da UPA nos Cárpatos. 1946</a:t>
            </a:r>
            <a:endParaRPr lang="uk-UA" sz="2600" noProof="0" dirty="0">
              <a:solidFill>
                <a:srgbClr val="FFFFFF"/>
              </a:solidFill>
              <a:latin typeface="Klein Condensed"/>
              <a:ea typeface="Klein Condensed"/>
              <a:cs typeface="Klein Condensed"/>
              <a:sym typeface="Klein Condensed"/>
            </a:endParaRPr>
          </a:p>
        </p:txBody>
      </p:sp>
      <p:sp>
        <p:nvSpPr>
          <p:cNvPr id="11" name="Freeform 11"/>
          <p:cNvSpPr/>
          <p:nvPr/>
        </p:nvSpPr>
        <p:spPr>
          <a:xfrm rot="6744891">
            <a:off x="17661832" y="-4331992"/>
            <a:ext cx="6263771" cy="7490309"/>
          </a:xfrm>
          <a:custGeom>
            <a:avLst/>
            <a:gdLst/>
            <a:ahLst/>
            <a:cxnLst/>
            <a:rect l="l" t="t" r="r" b="b"/>
            <a:pathLst>
              <a:path w="6263771" h="7490309">
                <a:moveTo>
                  <a:pt x="0" y="0"/>
                </a:moveTo>
                <a:lnTo>
                  <a:pt x="6263770" y="0"/>
                </a:lnTo>
                <a:lnTo>
                  <a:pt x="6263770" y="7490309"/>
                </a:lnTo>
                <a:lnTo>
                  <a:pt x="0" y="7490309"/>
                </a:lnTo>
                <a:lnTo>
                  <a:pt x="0" y="0"/>
                </a:lnTo>
                <a:close/>
              </a:path>
            </a:pathLst>
          </a:custGeom>
          <a:blipFill>
            <a:blip r:embed="rId3"/>
            <a:stretch>
              <a:fillRect/>
            </a:stretch>
          </a:blipFill>
        </p:spPr>
        <p:txBody>
          <a:bodyPr/>
          <a:lstStyle/>
          <a:p>
            <a:endParaRPr lang="uk-UA"/>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1111" b="-21111"/>
            </a:stretch>
          </a:blipFill>
        </p:spPr>
        <p:txBody>
          <a:bodyPr/>
          <a:lstStyle/>
          <a:p>
            <a:endParaRPr lang="uk-UA" dirty="0"/>
          </a:p>
        </p:txBody>
      </p:sp>
      <p:sp>
        <p:nvSpPr>
          <p:cNvPr id="3" name="Freeform 3"/>
          <p:cNvSpPr/>
          <p:nvPr/>
        </p:nvSpPr>
        <p:spPr>
          <a:xfrm rot="9203687">
            <a:off x="3139896" y="6387228"/>
            <a:ext cx="6849141" cy="8190303"/>
          </a:xfrm>
          <a:custGeom>
            <a:avLst/>
            <a:gdLst/>
            <a:ahLst/>
            <a:cxnLst/>
            <a:rect l="l" t="t" r="r" b="b"/>
            <a:pathLst>
              <a:path w="6849141" h="8190303">
                <a:moveTo>
                  <a:pt x="0" y="0"/>
                </a:moveTo>
                <a:lnTo>
                  <a:pt x="6849141" y="0"/>
                </a:lnTo>
                <a:lnTo>
                  <a:pt x="6849141" y="8190303"/>
                </a:lnTo>
                <a:lnTo>
                  <a:pt x="0" y="8190303"/>
                </a:lnTo>
                <a:lnTo>
                  <a:pt x="0" y="0"/>
                </a:lnTo>
                <a:close/>
              </a:path>
            </a:pathLst>
          </a:custGeom>
          <a:blipFill>
            <a:blip r:embed="rId3"/>
            <a:stretch>
              <a:fillRect/>
            </a:stretch>
          </a:blipFill>
        </p:spPr>
        <p:txBody>
          <a:bodyPr/>
          <a:lstStyle/>
          <a:p>
            <a:endParaRPr lang="uk-UA"/>
          </a:p>
        </p:txBody>
      </p:sp>
      <p:sp>
        <p:nvSpPr>
          <p:cNvPr id="4" name="Freeform 4"/>
          <p:cNvSpPr/>
          <p:nvPr/>
        </p:nvSpPr>
        <p:spPr>
          <a:xfrm rot="-7425903">
            <a:off x="-2724856" y="5579619"/>
            <a:ext cx="6706736" cy="8020013"/>
          </a:xfrm>
          <a:custGeom>
            <a:avLst/>
            <a:gdLst/>
            <a:ahLst/>
            <a:cxnLst/>
            <a:rect l="l" t="t" r="r" b="b"/>
            <a:pathLst>
              <a:path w="6706736" h="8020013">
                <a:moveTo>
                  <a:pt x="0" y="0"/>
                </a:moveTo>
                <a:lnTo>
                  <a:pt x="6706736" y="0"/>
                </a:lnTo>
                <a:lnTo>
                  <a:pt x="6706736" y="8020014"/>
                </a:lnTo>
                <a:lnTo>
                  <a:pt x="0" y="8020014"/>
                </a:lnTo>
                <a:lnTo>
                  <a:pt x="0" y="0"/>
                </a:lnTo>
                <a:close/>
              </a:path>
            </a:pathLst>
          </a:custGeom>
          <a:blipFill>
            <a:blip r:embed="rId3"/>
            <a:stretch>
              <a:fillRect/>
            </a:stretch>
          </a:blipFill>
        </p:spPr>
        <p:txBody>
          <a:bodyPr/>
          <a:lstStyle/>
          <a:p>
            <a:endParaRPr lang="uk-UA"/>
          </a:p>
        </p:txBody>
      </p:sp>
      <p:sp>
        <p:nvSpPr>
          <p:cNvPr id="5" name="Freeform 5"/>
          <p:cNvSpPr/>
          <p:nvPr/>
        </p:nvSpPr>
        <p:spPr>
          <a:xfrm rot="4906533">
            <a:off x="4164427" y="-7159893"/>
            <a:ext cx="6263771" cy="7509359"/>
          </a:xfrm>
          <a:custGeom>
            <a:avLst/>
            <a:gdLst/>
            <a:ahLst/>
            <a:cxnLst/>
            <a:rect l="l" t="t" r="r" b="b"/>
            <a:pathLst>
              <a:path w="6263771" h="7509359">
                <a:moveTo>
                  <a:pt x="0" y="0"/>
                </a:moveTo>
                <a:lnTo>
                  <a:pt x="6263770" y="0"/>
                </a:lnTo>
                <a:lnTo>
                  <a:pt x="6263770" y="7509359"/>
                </a:lnTo>
                <a:lnTo>
                  <a:pt x="0" y="7509359"/>
                </a:lnTo>
                <a:lnTo>
                  <a:pt x="0" y="0"/>
                </a:lnTo>
                <a:close/>
              </a:path>
            </a:pathLst>
          </a:custGeom>
          <a:blipFill>
            <a:blip r:embed="rId3"/>
            <a:stretch>
              <a:fillRect l="-127" r="-127"/>
            </a:stretch>
          </a:blipFill>
        </p:spPr>
        <p:txBody>
          <a:bodyPr/>
          <a:lstStyle/>
          <a:p>
            <a:endParaRPr lang="uk-UA"/>
          </a:p>
        </p:txBody>
      </p:sp>
      <p:sp>
        <p:nvSpPr>
          <p:cNvPr id="6" name="Freeform 6"/>
          <p:cNvSpPr/>
          <p:nvPr/>
        </p:nvSpPr>
        <p:spPr>
          <a:xfrm>
            <a:off x="-956815" y="1896851"/>
            <a:ext cx="9865126" cy="5872740"/>
          </a:xfrm>
          <a:custGeom>
            <a:avLst/>
            <a:gdLst/>
            <a:ahLst/>
            <a:cxnLst/>
            <a:rect l="l" t="t" r="r" b="b"/>
            <a:pathLst>
              <a:path w="9865126" h="5872740">
                <a:moveTo>
                  <a:pt x="0" y="0"/>
                </a:moveTo>
                <a:lnTo>
                  <a:pt x="9865126" y="0"/>
                </a:lnTo>
                <a:lnTo>
                  <a:pt x="9865126" y="5872740"/>
                </a:lnTo>
                <a:lnTo>
                  <a:pt x="0" y="5872740"/>
                </a:lnTo>
                <a:lnTo>
                  <a:pt x="0" y="0"/>
                </a:lnTo>
                <a:close/>
              </a:path>
            </a:pathLst>
          </a:custGeom>
          <a:blipFill>
            <a:blip r:embed="rId4"/>
            <a:stretch>
              <a:fillRect t="-618" r="-7200"/>
            </a:stretch>
          </a:blipFill>
        </p:spPr>
        <p:txBody>
          <a:bodyPr/>
          <a:lstStyle/>
          <a:p>
            <a:endParaRPr lang="uk-UA"/>
          </a:p>
        </p:txBody>
      </p:sp>
      <p:sp>
        <p:nvSpPr>
          <p:cNvPr id="7" name="TextBox 7"/>
          <p:cNvSpPr txBox="1"/>
          <p:nvPr/>
        </p:nvSpPr>
        <p:spPr>
          <a:xfrm>
            <a:off x="5825890" y="311261"/>
            <a:ext cx="16708411" cy="890950"/>
          </a:xfrm>
          <a:prstGeom prst="rect">
            <a:avLst/>
          </a:prstGeom>
        </p:spPr>
        <p:txBody>
          <a:bodyPr lIns="0" tIns="0" rIns="0" bIns="0" rtlCol="0" anchor="t">
            <a:spAutoFit/>
          </a:bodyPr>
          <a:lstStyle/>
          <a:p>
            <a:pPr algn="l">
              <a:lnSpc>
                <a:spcPts val="7699"/>
              </a:lnSpc>
            </a:pPr>
            <a:r>
              <a:rPr lang="pt-PT" sz="5499" noProof="0" dirty="0">
                <a:solidFill>
                  <a:srgbClr val="000000"/>
                </a:solidFill>
                <a:latin typeface="Bebas Neue Cyrillic"/>
                <a:ea typeface="Bebas Neue Cyrillic"/>
                <a:cs typeface="Bebas Neue Cyrillic"/>
                <a:sym typeface="Bebas Neue Cyrillic"/>
              </a:rPr>
              <a:t>Movimento DOS </a:t>
            </a:r>
            <a:r>
              <a:rPr lang="pt-BR" sz="5499" noProof="0" dirty="0">
                <a:solidFill>
                  <a:srgbClr val="000000"/>
                </a:solidFill>
                <a:latin typeface="Bebas Neue Cyrillic"/>
                <a:ea typeface="Bebas Neue Cyrillic"/>
                <a:cs typeface="Bebas Neue Cyrillic"/>
                <a:sym typeface="Bebas Neue Cyrillic"/>
              </a:rPr>
              <a:t>Partisans (DA resistência) Soviéticos</a:t>
            </a:r>
            <a:endParaRPr lang="pt-PT" sz="5499" noProof="0" dirty="0">
              <a:solidFill>
                <a:srgbClr val="000000"/>
              </a:solidFill>
              <a:latin typeface="Bebas Neue Cyrillic"/>
              <a:ea typeface="Bebas Neue Cyrillic"/>
              <a:cs typeface="Bebas Neue Cyrillic"/>
              <a:sym typeface="Bebas Neue Cyrillic"/>
            </a:endParaRPr>
          </a:p>
        </p:txBody>
      </p:sp>
      <p:sp>
        <p:nvSpPr>
          <p:cNvPr id="8" name="TextBox 8"/>
          <p:cNvSpPr txBox="1"/>
          <p:nvPr/>
        </p:nvSpPr>
        <p:spPr>
          <a:xfrm>
            <a:off x="9599035" y="1713021"/>
            <a:ext cx="8460365" cy="7518533"/>
          </a:xfrm>
          <a:prstGeom prst="rect">
            <a:avLst/>
          </a:prstGeom>
        </p:spPr>
        <p:txBody>
          <a:bodyPr wrap="square" lIns="0" tIns="0" rIns="0" bIns="0" rtlCol="0" anchor="t">
            <a:spAutoFit/>
          </a:bodyPr>
          <a:lstStyle/>
          <a:p>
            <a:pPr algn="l">
              <a:lnSpc>
                <a:spcPts val="4919"/>
              </a:lnSpc>
            </a:pPr>
            <a:r>
              <a:rPr lang="pt-BR" sz="3513" noProof="0" dirty="0">
                <a:solidFill>
                  <a:srgbClr val="000000"/>
                </a:solidFill>
                <a:latin typeface="Klein Condensed"/>
                <a:ea typeface="Klein Condensed"/>
                <a:cs typeface="Klein Condensed"/>
                <a:sym typeface="Klein Condensed"/>
              </a:rPr>
              <a:t>Os guerrilheiros vermelhos lutaram contra os nazis e prepararam o regresso do regime soviético à Ucrânia. O movimento foi organizado pela direção do partido da  União Soviética e pelo Comissariado Popular para os Assuntos Internos (NKVD, abreviatura soviética). Os guerrilheiros eram abastecidos com dinheiro e armas, e as suas acções eram coordenadas. </a:t>
            </a:r>
          </a:p>
          <a:p>
            <a:pPr algn="l">
              <a:lnSpc>
                <a:spcPts val="4919"/>
              </a:lnSpc>
            </a:pPr>
            <a:endParaRPr lang="pt-BR" sz="3513" noProof="0" dirty="0">
              <a:solidFill>
                <a:srgbClr val="000000"/>
              </a:solidFill>
              <a:latin typeface="Klein Condensed"/>
              <a:ea typeface="Klein Condensed"/>
              <a:cs typeface="Klein Condensed"/>
              <a:sym typeface="Klein Condensed"/>
            </a:endParaRPr>
          </a:p>
          <a:p>
            <a:pPr algn="l">
              <a:lnSpc>
                <a:spcPts val="4919"/>
              </a:lnSpc>
            </a:pPr>
            <a:r>
              <a:rPr lang="pt-BR" sz="3513" noProof="0" dirty="0">
                <a:solidFill>
                  <a:srgbClr val="000000"/>
                </a:solidFill>
                <a:latin typeface="Klein Condensed"/>
                <a:ea typeface="Klein Condensed"/>
                <a:cs typeface="Klein Condensed"/>
                <a:sym typeface="Klein Condensed"/>
              </a:rPr>
              <a:t>No period de 1941 a 1944, entre 115 e 180 mil pessoas lutaram nas unidades de partisans sovieticos na Ucrânia.</a:t>
            </a:r>
            <a:endParaRPr lang="uk-UA" sz="3513" noProof="0" dirty="0">
              <a:solidFill>
                <a:srgbClr val="000000"/>
              </a:solidFill>
              <a:latin typeface="Klein Condensed"/>
              <a:ea typeface="Klein Condensed"/>
              <a:cs typeface="Klein Condensed"/>
              <a:sym typeface="Klein Condensed"/>
            </a:endParaRPr>
          </a:p>
        </p:txBody>
      </p:sp>
      <p:sp>
        <p:nvSpPr>
          <p:cNvPr id="9" name="Freeform 9"/>
          <p:cNvSpPr/>
          <p:nvPr/>
        </p:nvSpPr>
        <p:spPr>
          <a:xfrm rot="-2700000">
            <a:off x="-2727827" y="-3252845"/>
            <a:ext cx="6263771" cy="7490309"/>
          </a:xfrm>
          <a:custGeom>
            <a:avLst/>
            <a:gdLst/>
            <a:ahLst/>
            <a:cxnLst/>
            <a:rect l="l" t="t" r="r" b="b"/>
            <a:pathLst>
              <a:path w="6263771" h="7490309">
                <a:moveTo>
                  <a:pt x="0" y="0"/>
                </a:moveTo>
                <a:lnTo>
                  <a:pt x="6263770" y="0"/>
                </a:lnTo>
                <a:lnTo>
                  <a:pt x="6263770" y="7490309"/>
                </a:lnTo>
                <a:lnTo>
                  <a:pt x="0" y="7490309"/>
                </a:lnTo>
                <a:lnTo>
                  <a:pt x="0" y="0"/>
                </a:lnTo>
                <a:close/>
              </a:path>
            </a:pathLst>
          </a:custGeom>
          <a:blipFill>
            <a:blip r:embed="rId3"/>
            <a:stretch>
              <a:fillRect/>
            </a:stretch>
          </a:blipFill>
        </p:spPr>
        <p:txBody>
          <a:bodyPr/>
          <a:lstStyle/>
          <a:p>
            <a:endParaRPr lang="uk-UA"/>
          </a:p>
        </p:txBody>
      </p:sp>
      <p:sp>
        <p:nvSpPr>
          <p:cNvPr id="10" name="Freeform 10"/>
          <p:cNvSpPr/>
          <p:nvPr/>
        </p:nvSpPr>
        <p:spPr>
          <a:xfrm>
            <a:off x="-126570" y="1603251"/>
            <a:ext cx="9034881" cy="6459940"/>
          </a:xfrm>
          <a:custGeom>
            <a:avLst/>
            <a:gdLst/>
            <a:ahLst/>
            <a:cxnLst/>
            <a:rect l="l" t="t" r="r" b="b"/>
            <a:pathLst>
              <a:path w="9034881" h="6459940">
                <a:moveTo>
                  <a:pt x="0" y="0"/>
                </a:moveTo>
                <a:lnTo>
                  <a:pt x="9034881" y="0"/>
                </a:lnTo>
                <a:lnTo>
                  <a:pt x="9034881" y="6459940"/>
                </a:lnTo>
                <a:lnTo>
                  <a:pt x="0" y="6459940"/>
                </a:lnTo>
                <a:lnTo>
                  <a:pt x="0" y="0"/>
                </a:lnTo>
                <a:close/>
              </a:path>
            </a:pathLst>
          </a:custGeom>
          <a:blipFill>
            <a:blip r:embed="rId5"/>
            <a:stretch>
              <a:fillRect/>
            </a:stretch>
          </a:blipFill>
        </p:spPr>
        <p:txBody>
          <a:bodyPr/>
          <a:lstStyle/>
          <a:p>
            <a:endParaRPr lang="uk-UA"/>
          </a:p>
        </p:txBody>
      </p:sp>
      <p:sp>
        <p:nvSpPr>
          <p:cNvPr id="11" name="TextBox 11"/>
          <p:cNvSpPr txBox="1"/>
          <p:nvPr/>
        </p:nvSpPr>
        <p:spPr>
          <a:xfrm>
            <a:off x="404058" y="8509172"/>
            <a:ext cx="7852863" cy="915034"/>
          </a:xfrm>
          <a:prstGeom prst="rect">
            <a:avLst/>
          </a:prstGeom>
        </p:spPr>
        <p:txBody>
          <a:bodyPr lIns="0" tIns="0" rIns="0" bIns="0" rtlCol="0" anchor="t">
            <a:spAutoFit/>
          </a:bodyPr>
          <a:lstStyle/>
          <a:p>
            <a:pPr algn="l">
              <a:lnSpc>
                <a:spcPts val="3640"/>
              </a:lnSpc>
              <a:spcBef>
                <a:spcPct val="0"/>
              </a:spcBef>
            </a:pPr>
            <a:r>
              <a:rPr lang="pt-BR" sz="2600" noProof="0" dirty="0">
                <a:solidFill>
                  <a:srgbClr val="FFFFFF"/>
                </a:solidFill>
                <a:latin typeface="Klein Condensed"/>
                <a:ea typeface="Klein Condensed"/>
                <a:cs typeface="Klein Condensed"/>
                <a:sym typeface="Klein Condensed"/>
              </a:rPr>
              <a:t>Os partisans da unidade Chernihiv-Volyn de Fedorov durante uma incursão na Ucrânia ocidental. 1943</a:t>
            </a:r>
            <a:endParaRPr lang="uk-UA" sz="2600" noProof="0" dirty="0">
              <a:solidFill>
                <a:srgbClr val="FFFFFF"/>
              </a:solidFill>
              <a:latin typeface="Klein Condensed"/>
              <a:ea typeface="Klein Condensed"/>
              <a:cs typeface="Klein Condensed"/>
              <a:sym typeface="Klein Condensed"/>
            </a:endParaRPr>
          </a:p>
        </p:txBody>
      </p:sp>
      <p:sp>
        <p:nvSpPr>
          <p:cNvPr id="12" name="Freeform 12"/>
          <p:cNvSpPr/>
          <p:nvPr/>
        </p:nvSpPr>
        <p:spPr>
          <a:xfrm rot="-7060967">
            <a:off x="15156115" y="8742944"/>
            <a:ext cx="6263771" cy="7490309"/>
          </a:xfrm>
          <a:custGeom>
            <a:avLst/>
            <a:gdLst/>
            <a:ahLst/>
            <a:cxnLst/>
            <a:rect l="l" t="t" r="r" b="b"/>
            <a:pathLst>
              <a:path w="6263771" h="7490309">
                <a:moveTo>
                  <a:pt x="0" y="0"/>
                </a:moveTo>
                <a:lnTo>
                  <a:pt x="6263770" y="0"/>
                </a:lnTo>
                <a:lnTo>
                  <a:pt x="6263770" y="7490309"/>
                </a:lnTo>
                <a:lnTo>
                  <a:pt x="0" y="7490309"/>
                </a:lnTo>
                <a:lnTo>
                  <a:pt x="0" y="0"/>
                </a:lnTo>
                <a:close/>
              </a:path>
            </a:pathLst>
          </a:custGeom>
          <a:blipFill>
            <a:blip r:embed="rId3"/>
            <a:stretch>
              <a:fillRect/>
            </a:stretch>
          </a:blipFill>
        </p:spPr>
        <p:txBody>
          <a:bodyPr/>
          <a:lstStyle/>
          <a:p>
            <a:endParaRPr lang="uk-UA"/>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1111" b="-21111"/>
            </a:stretch>
          </a:blipFill>
        </p:spPr>
        <p:txBody>
          <a:bodyPr/>
          <a:lstStyle/>
          <a:p>
            <a:endParaRPr lang="uk-UA"/>
          </a:p>
        </p:txBody>
      </p:sp>
      <p:sp>
        <p:nvSpPr>
          <p:cNvPr id="3" name="Freeform 3"/>
          <p:cNvSpPr/>
          <p:nvPr/>
        </p:nvSpPr>
        <p:spPr>
          <a:xfrm rot="4899038">
            <a:off x="-2414442" y="-6529639"/>
            <a:ext cx="6408472" cy="7663345"/>
          </a:xfrm>
          <a:custGeom>
            <a:avLst/>
            <a:gdLst/>
            <a:ahLst/>
            <a:cxnLst/>
            <a:rect l="l" t="t" r="r" b="b"/>
            <a:pathLst>
              <a:path w="6408472" h="7663345">
                <a:moveTo>
                  <a:pt x="0" y="0"/>
                </a:moveTo>
                <a:lnTo>
                  <a:pt x="6408473" y="0"/>
                </a:lnTo>
                <a:lnTo>
                  <a:pt x="6408473" y="7663345"/>
                </a:lnTo>
                <a:lnTo>
                  <a:pt x="0" y="7663345"/>
                </a:lnTo>
                <a:lnTo>
                  <a:pt x="0" y="0"/>
                </a:lnTo>
                <a:close/>
              </a:path>
            </a:pathLst>
          </a:custGeom>
          <a:blipFill>
            <a:blip r:embed="rId3"/>
            <a:stretch>
              <a:fillRect/>
            </a:stretch>
          </a:blipFill>
        </p:spPr>
        <p:txBody>
          <a:bodyPr/>
          <a:lstStyle/>
          <a:p>
            <a:endParaRPr lang="uk-UA"/>
          </a:p>
        </p:txBody>
      </p:sp>
      <p:sp>
        <p:nvSpPr>
          <p:cNvPr id="4" name="Freeform 4"/>
          <p:cNvSpPr/>
          <p:nvPr/>
        </p:nvSpPr>
        <p:spPr>
          <a:xfrm rot="3912406">
            <a:off x="7817348" y="7684753"/>
            <a:ext cx="6263771" cy="7490309"/>
          </a:xfrm>
          <a:custGeom>
            <a:avLst/>
            <a:gdLst/>
            <a:ahLst/>
            <a:cxnLst/>
            <a:rect l="l" t="t" r="r" b="b"/>
            <a:pathLst>
              <a:path w="6263771" h="7490309">
                <a:moveTo>
                  <a:pt x="0" y="0"/>
                </a:moveTo>
                <a:lnTo>
                  <a:pt x="6263771" y="0"/>
                </a:lnTo>
                <a:lnTo>
                  <a:pt x="6263771" y="7490308"/>
                </a:lnTo>
                <a:lnTo>
                  <a:pt x="0" y="7490308"/>
                </a:lnTo>
                <a:lnTo>
                  <a:pt x="0" y="0"/>
                </a:lnTo>
                <a:close/>
              </a:path>
            </a:pathLst>
          </a:custGeom>
          <a:blipFill>
            <a:blip r:embed="rId3"/>
            <a:stretch>
              <a:fillRect/>
            </a:stretch>
          </a:blipFill>
        </p:spPr>
        <p:txBody>
          <a:bodyPr/>
          <a:lstStyle/>
          <a:p>
            <a:endParaRPr lang="uk-UA"/>
          </a:p>
        </p:txBody>
      </p:sp>
      <p:sp>
        <p:nvSpPr>
          <p:cNvPr id="5" name="Freeform 5"/>
          <p:cNvSpPr/>
          <p:nvPr/>
        </p:nvSpPr>
        <p:spPr>
          <a:xfrm rot="3902582">
            <a:off x="13657120" y="6616692"/>
            <a:ext cx="6882003" cy="8229600"/>
          </a:xfrm>
          <a:custGeom>
            <a:avLst/>
            <a:gdLst/>
            <a:ahLst/>
            <a:cxnLst/>
            <a:rect l="l" t="t" r="r" b="b"/>
            <a:pathLst>
              <a:path w="6882003" h="8229600">
                <a:moveTo>
                  <a:pt x="0" y="0"/>
                </a:moveTo>
                <a:lnTo>
                  <a:pt x="6882003" y="0"/>
                </a:lnTo>
                <a:lnTo>
                  <a:pt x="6882003" y="8229600"/>
                </a:lnTo>
                <a:lnTo>
                  <a:pt x="0" y="8229600"/>
                </a:lnTo>
                <a:lnTo>
                  <a:pt x="0" y="0"/>
                </a:lnTo>
                <a:close/>
              </a:path>
            </a:pathLst>
          </a:custGeom>
          <a:blipFill>
            <a:blip r:embed="rId3"/>
            <a:stretch>
              <a:fillRect/>
            </a:stretch>
          </a:blipFill>
        </p:spPr>
        <p:txBody>
          <a:bodyPr/>
          <a:lstStyle/>
          <a:p>
            <a:endParaRPr lang="uk-UA"/>
          </a:p>
        </p:txBody>
      </p:sp>
      <p:sp>
        <p:nvSpPr>
          <p:cNvPr id="6" name="Freeform 6"/>
          <p:cNvSpPr/>
          <p:nvPr/>
        </p:nvSpPr>
        <p:spPr>
          <a:xfrm>
            <a:off x="9144000" y="1948819"/>
            <a:ext cx="9311620" cy="7021742"/>
          </a:xfrm>
          <a:custGeom>
            <a:avLst/>
            <a:gdLst/>
            <a:ahLst/>
            <a:cxnLst/>
            <a:rect l="l" t="t" r="r" b="b"/>
            <a:pathLst>
              <a:path w="9311620" h="7021742">
                <a:moveTo>
                  <a:pt x="0" y="0"/>
                </a:moveTo>
                <a:lnTo>
                  <a:pt x="9311620" y="0"/>
                </a:lnTo>
                <a:lnTo>
                  <a:pt x="9311620" y="7021742"/>
                </a:lnTo>
                <a:lnTo>
                  <a:pt x="0" y="7021742"/>
                </a:lnTo>
                <a:lnTo>
                  <a:pt x="0" y="0"/>
                </a:lnTo>
                <a:close/>
              </a:path>
            </a:pathLst>
          </a:custGeom>
          <a:blipFill>
            <a:blip r:embed="rId4"/>
            <a:stretch>
              <a:fillRect l="-27566" t="-916" b="-3741"/>
            </a:stretch>
          </a:blipFill>
        </p:spPr>
        <p:txBody>
          <a:bodyPr/>
          <a:lstStyle/>
          <a:p>
            <a:endParaRPr lang="uk-UA"/>
          </a:p>
        </p:txBody>
      </p:sp>
      <p:sp>
        <p:nvSpPr>
          <p:cNvPr id="7" name="TextBox 7"/>
          <p:cNvSpPr txBox="1"/>
          <p:nvPr/>
        </p:nvSpPr>
        <p:spPr>
          <a:xfrm>
            <a:off x="789795" y="826683"/>
            <a:ext cx="17498205" cy="1908175"/>
          </a:xfrm>
          <a:prstGeom prst="rect">
            <a:avLst/>
          </a:prstGeom>
        </p:spPr>
        <p:txBody>
          <a:bodyPr lIns="0" tIns="0" rIns="0" bIns="0" rtlCol="0" anchor="t">
            <a:spAutoFit/>
          </a:bodyPr>
          <a:lstStyle/>
          <a:p>
            <a:pPr algn="l">
              <a:lnSpc>
                <a:spcPts val="7699"/>
              </a:lnSpc>
            </a:pPr>
            <a:r>
              <a:rPr lang="pt-BR" sz="5499" noProof="0" dirty="0">
                <a:solidFill>
                  <a:srgbClr val="000000"/>
                </a:solidFill>
                <a:latin typeface="Bebas Neue Cyrillic"/>
                <a:ea typeface="Bebas Neue Cyrillic"/>
                <a:cs typeface="Bebas Neue Cyrillic"/>
                <a:sym typeface="Bebas Neue Cyrillic"/>
              </a:rPr>
              <a:t>A Segunda Guerra Mundial foi o maior conflito armado </a:t>
            </a:r>
          </a:p>
          <a:p>
            <a:pPr algn="l">
              <a:lnSpc>
                <a:spcPts val="7699"/>
              </a:lnSpc>
            </a:pPr>
            <a:r>
              <a:rPr lang="pt-BR" sz="5499" noProof="0" dirty="0">
                <a:solidFill>
                  <a:srgbClr val="000000"/>
                </a:solidFill>
                <a:latin typeface="Bebas Neue Cyrillic"/>
                <a:ea typeface="Bebas Neue Cyrillic"/>
                <a:cs typeface="Bebas Neue Cyrillic"/>
                <a:sym typeface="Bebas Neue Cyrillic"/>
              </a:rPr>
              <a:t>da história da humanidade</a:t>
            </a:r>
            <a:endParaRPr lang="uk-UA" sz="5499" noProof="0" dirty="0">
              <a:solidFill>
                <a:srgbClr val="000000"/>
              </a:solidFill>
              <a:latin typeface="Bebas Neue Cyrillic"/>
              <a:ea typeface="Bebas Neue Cyrillic"/>
              <a:cs typeface="Bebas Neue Cyrillic"/>
              <a:sym typeface="Bebas Neue Cyrillic"/>
            </a:endParaRPr>
          </a:p>
        </p:txBody>
      </p:sp>
      <p:sp>
        <p:nvSpPr>
          <p:cNvPr id="8" name="TextBox 8"/>
          <p:cNvSpPr txBox="1"/>
          <p:nvPr/>
        </p:nvSpPr>
        <p:spPr>
          <a:xfrm>
            <a:off x="616573" y="2938738"/>
            <a:ext cx="7663798" cy="6889707"/>
          </a:xfrm>
          <a:prstGeom prst="rect">
            <a:avLst/>
          </a:prstGeom>
        </p:spPr>
        <p:txBody>
          <a:bodyPr lIns="0" tIns="0" rIns="0" bIns="0" rtlCol="0" anchor="t">
            <a:spAutoFit/>
          </a:bodyPr>
          <a:lstStyle/>
          <a:p>
            <a:pPr algn="l">
              <a:lnSpc>
                <a:spcPts val="4901"/>
              </a:lnSpc>
            </a:pPr>
            <a:r>
              <a:rPr lang="pt-PT" sz="3500" noProof="0" dirty="0">
                <a:solidFill>
                  <a:srgbClr val="000000"/>
                </a:solidFill>
                <a:latin typeface="Klein Condensed"/>
                <a:ea typeface="Klein Condensed"/>
                <a:cs typeface="Klein Condensed"/>
                <a:sym typeface="Klein Condensed"/>
              </a:rPr>
              <a:t>Durante a guerra, a frente de batalha atravessou duas vezes as terras ucranianas. A tática da terra queimada foi utilizada tanto pelo Exército Vermelho como pelo exército do Terceiro Reich. Surgiu assim um movimento de resistência sem precedentes. </a:t>
            </a:r>
          </a:p>
          <a:p>
            <a:pPr algn="l">
              <a:lnSpc>
                <a:spcPts val="4901"/>
              </a:lnSpc>
            </a:pPr>
            <a:endParaRPr lang="pt-PT" sz="3500" noProof="0" dirty="0">
              <a:solidFill>
                <a:srgbClr val="000000"/>
              </a:solidFill>
              <a:latin typeface="Klein Condensed"/>
              <a:ea typeface="Klein Condensed"/>
              <a:cs typeface="Klein Condensed"/>
              <a:sym typeface="Klein Condensed"/>
            </a:endParaRPr>
          </a:p>
          <a:p>
            <a:pPr algn="l">
              <a:lnSpc>
                <a:spcPts val="4901"/>
              </a:lnSpc>
            </a:pPr>
            <a:r>
              <a:rPr lang="pt-PT" sz="3500" noProof="0" dirty="0">
                <a:solidFill>
                  <a:srgbClr val="000000"/>
                </a:solidFill>
                <a:latin typeface="Klein Condensed"/>
                <a:ea typeface="Klein Condensed"/>
                <a:cs typeface="Klein Condensed"/>
                <a:sym typeface="Klein Condensed"/>
              </a:rPr>
              <a:t>As perdas humanas totais na Ucrânia estão estimadas em 8 milhões de vidas. A expulsão dos nazis não trouxe liberdade à Ucrânia, mas resultou no regresso do terror comunista.</a:t>
            </a:r>
          </a:p>
        </p:txBody>
      </p:sp>
      <p:sp>
        <p:nvSpPr>
          <p:cNvPr id="9" name="TextBox 9"/>
          <p:cNvSpPr txBox="1"/>
          <p:nvPr/>
        </p:nvSpPr>
        <p:spPr>
          <a:xfrm>
            <a:off x="9144000" y="9370611"/>
            <a:ext cx="9978600" cy="446276"/>
          </a:xfrm>
          <a:prstGeom prst="rect">
            <a:avLst/>
          </a:prstGeom>
        </p:spPr>
        <p:txBody>
          <a:bodyPr lIns="0" tIns="0" rIns="0" bIns="0" rtlCol="0" anchor="t">
            <a:spAutoFit/>
          </a:bodyPr>
          <a:lstStyle/>
          <a:p>
            <a:pPr algn="ctr">
              <a:lnSpc>
                <a:spcPts val="3640"/>
              </a:lnSpc>
              <a:spcBef>
                <a:spcPct val="0"/>
              </a:spcBef>
            </a:pPr>
            <a:r>
              <a:rPr lang="pt-BR" sz="2600" noProof="0" dirty="0">
                <a:solidFill>
                  <a:srgbClr val="FFFFFF"/>
                </a:solidFill>
                <a:latin typeface="Klein Condensed"/>
                <a:ea typeface="Klein Condensed"/>
                <a:cs typeface="Klein Condensed"/>
                <a:sym typeface="Klein Condensed"/>
              </a:rPr>
              <a:t>Ruínas da Catedral da Assunção de Kyiv Pechersk Lavra. 1942</a:t>
            </a:r>
            <a:endParaRPr lang="uk-UA" sz="2600" noProof="0" dirty="0">
              <a:solidFill>
                <a:srgbClr val="FFFFFF"/>
              </a:solidFill>
              <a:latin typeface="Klein Condensed"/>
              <a:ea typeface="Klein Condensed"/>
              <a:cs typeface="Klein Condensed"/>
              <a:sym typeface="Klein Condense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1111" b="-21111"/>
            </a:stretch>
          </a:blipFill>
        </p:spPr>
        <p:txBody>
          <a:bodyPr/>
          <a:lstStyle/>
          <a:p>
            <a:endParaRPr lang="uk-UA"/>
          </a:p>
        </p:txBody>
      </p:sp>
      <p:sp>
        <p:nvSpPr>
          <p:cNvPr id="3" name="Freeform 3"/>
          <p:cNvSpPr/>
          <p:nvPr/>
        </p:nvSpPr>
        <p:spPr>
          <a:xfrm rot="5741698">
            <a:off x="1001428" y="8309955"/>
            <a:ext cx="6408472" cy="7663345"/>
          </a:xfrm>
          <a:custGeom>
            <a:avLst/>
            <a:gdLst/>
            <a:ahLst/>
            <a:cxnLst/>
            <a:rect l="l" t="t" r="r" b="b"/>
            <a:pathLst>
              <a:path w="6408472" h="7663345">
                <a:moveTo>
                  <a:pt x="0" y="0"/>
                </a:moveTo>
                <a:lnTo>
                  <a:pt x="6408472" y="0"/>
                </a:lnTo>
                <a:lnTo>
                  <a:pt x="6408472" y="7663345"/>
                </a:lnTo>
                <a:lnTo>
                  <a:pt x="0" y="7663345"/>
                </a:lnTo>
                <a:lnTo>
                  <a:pt x="0" y="0"/>
                </a:lnTo>
                <a:close/>
              </a:path>
            </a:pathLst>
          </a:custGeom>
          <a:blipFill>
            <a:blip r:embed="rId3"/>
            <a:stretch>
              <a:fillRect/>
            </a:stretch>
          </a:blipFill>
        </p:spPr>
        <p:txBody>
          <a:bodyPr/>
          <a:lstStyle/>
          <a:p>
            <a:endParaRPr lang="uk-UA"/>
          </a:p>
        </p:txBody>
      </p:sp>
      <p:sp>
        <p:nvSpPr>
          <p:cNvPr id="4" name="Freeform 4"/>
          <p:cNvSpPr/>
          <p:nvPr/>
        </p:nvSpPr>
        <p:spPr>
          <a:xfrm rot="-6144170">
            <a:off x="6670988" y="8135523"/>
            <a:ext cx="6263771" cy="7490309"/>
          </a:xfrm>
          <a:custGeom>
            <a:avLst/>
            <a:gdLst/>
            <a:ahLst/>
            <a:cxnLst/>
            <a:rect l="l" t="t" r="r" b="b"/>
            <a:pathLst>
              <a:path w="6263771" h="7490309">
                <a:moveTo>
                  <a:pt x="0" y="0"/>
                </a:moveTo>
                <a:lnTo>
                  <a:pt x="6263771" y="0"/>
                </a:lnTo>
                <a:lnTo>
                  <a:pt x="6263771" y="7490308"/>
                </a:lnTo>
                <a:lnTo>
                  <a:pt x="0" y="7490308"/>
                </a:lnTo>
                <a:lnTo>
                  <a:pt x="0" y="0"/>
                </a:lnTo>
                <a:close/>
              </a:path>
            </a:pathLst>
          </a:custGeom>
          <a:blipFill>
            <a:blip r:embed="rId3"/>
            <a:stretch>
              <a:fillRect/>
            </a:stretch>
          </a:blipFill>
        </p:spPr>
        <p:txBody>
          <a:bodyPr/>
          <a:lstStyle/>
          <a:p>
            <a:endParaRPr lang="uk-UA"/>
          </a:p>
        </p:txBody>
      </p:sp>
      <p:sp>
        <p:nvSpPr>
          <p:cNvPr id="5" name="Freeform 5"/>
          <p:cNvSpPr/>
          <p:nvPr/>
        </p:nvSpPr>
        <p:spPr>
          <a:xfrm rot="3902582">
            <a:off x="13657120" y="6616692"/>
            <a:ext cx="6882003" cy="8229600"/>
          </a:xfrm>
          <a:custGeom>
            <a:avLst/>
            <a:gdLst/>
            <a:ahLst/>
            <a:cxnLst/>
            <a:rect l="l" t="t" r="r" b="b"/>
            <a:pathLst>
              <a:path w="6882003" h="8229600">
                <a:moveTo>
                  <a:pt x="0" y="0"/>
                </a:moveTo>
                <a:lnTo>
                  <a:pt x="6882003" y="0"/>
                </a:lnTo>
                <a:lnTo>
                  <a:pt x="6882003" y="8229600"/>
                </a:lnTo>
                <a:lnTo>
                  <a:pt x="0" y="8229600"/>
                </a:lnTo>
                <a:lnTo>
                  <a:pt x="0" y="0"/>
                </a:lnTo>
                <a:close/>
              </a:path>
            </a:pathLst>
          </a:custGeom>
          <a:blipFill>
            <a:blip r:embed="rId3"/>
            <a:stretch>
              <a:fillRect/>
            </a:stretch>
          </a:blipFill>
        </p:spPr>
        <p:txBody>
          <a:bodyPr/>
          <a:lstStyle/>
          <a:p>
            <a:endParaRPr lang="uk-UA"/>
          </a:p>
        </p:txBody>
      </p:sp>
      <p:sp>
        <p:nvSpPr>
          <p:cNvPr id="6" name="Freeform 6"/>
          <p:cNvSpPr/>
          <p:nvPr/>
        </p:nvSpPr>
        <p:spPr>
          <a:xfrm>
            <a:off x="11689019" y="-525127"/>
            <a:ext cx="6598981" cy="9783427"/>
          </a:xfrm>
          <a:custGeom>
            <a:avLst/>
            <a:gdLst/>
            <a:ahLst/>
            <a:cxnLst/>
            <a:rect l="l" t="t" r="r" b="b"/>
            <a:pathLst>
              <a:path w="6598981" h="9783427">
                <a:moveTo>
                  <a:pt x="0" y="0"/>
                </a:moveTo>
                <a:lnTo>
                  <a:pt x="6598981" y="0"/>
                </a:lnTo>
                <a:lnTo>
                  <a:pt x="6598981" y="9783427"/>
                </a:lnTo>
                <a:lnTo>
                  <a:pt x="0" y="9783427"/>
                </a:lnTo>
                <a:lnTo>
                  <a:pt x="0" y="0"/>
                </a:lnTo>
                <a:close/>
              </a:path>
            </a:pathLst>
          </a:custGeom>
          <a:blipFill>
            <a:blip r:embed="rId4"/>
            <a:stretch>
              <a:fillRect/>
            </a:stretch>
          </a:blipFill>
        </p:spPr>
        <p:txBody>
          <a:bodyPr/>
          <a:lstStyle/>
          <a:p>
            <a:endParaRPr lang="uk-UA"/>
          </a:p>
        </p:txBody>
      </p:sp>
      <p:sp>
        <p:nvSpPr>
          <p:cNvPr id="7" name="TextBox 7"/>
          <p:cNvSpPr txBox="1"/>
          <p:nvPr/>
        </p:nvSpPr>
        <p:spPr>
          <a:xfrm>
            <a:off x="789795" y="1480682"/>
            <a:ext cx="17498205" cy="1878399"/>
          </a:xfrm>
          <a:prstGeom prst="rect">
            <a:avLst/>
          </a:prstGeom>
        </p:spPr>
        <p:txBody>
          <a:bodyPr lIns="0" tIns="0" rIns="0" bIns="0" rtlCol="0" anchor="t">
            <a:spAutoFit/>
          </a:bodyPr>
          <a:lstStyle/>
          <a:p>
            <a:pPr algn="l">
              <a:lnSpc>
                <a:spcPts val="7699"/>
              </a:lnSpc>
            </a:pPr>
            <a:r>
              <a:rPr lang="pt-BR" sz="5499" noProof="0" dirty="0">
                <a:solidFill>
                  <a:srgbClr val="000000"/>
                </a:solidFill>
                <a:latin typeface="Bebas Neue Cyrillic"/>
                <a:ea typeface="Bebas Neue Cyrillic"/>
                <a:cs typeface="Bebas Neue Cyrillic"/>
                <a:sym typeface="Bebas Neue Cyrillic"/>
              </a:rPr>
              <a:t>Heroísmo e CORAGEM dos ucranianos </a:t>
            </a:r>
          </a:p>
          <a:p>
            <a:pPr algn="l">
              <a:lnSpc>
                <a:spcPts val="7699"/>
              </a:lnSpc>
            </a:pPr>
            <a:r>
              <a:rPr lang="pt-BR" sz="5499" noProof="0" dirty="0">
                <a:solidFill>
                  <a:srgbClr val="000000"/>
                </a:solidFill>
                <a:latin typeface="Bebas Neue Cyrillic"/>
                <a:ea typeface="Bebas Neue Cyrillic"/>
                <a:cs typeface="Bebas Neue Cyrillic"/>
                <a:sym typeface="Bebas Neue Cyrillic"/>
              </a:rPr>
              <a:t>noutros exércitos do mundo</a:t>
            </a:r>
            <a:endParaRPr lang="uk-UA" sz="5499" noProof="0" dirty="0">
              <a:solidFill>
                <a:srgbClr val="000000"/>
              </a:solidFill>
              <a:latin typeface="Bebas Neue Cyrillic"/>
              <a:ea typeface="Bebas Neue Cyrillic"/>
              <a:cs typeface="Bebas Neue Cyrillic"/>
              <a:sym typeface="Bebas Neue Cyrillic"/>
            </a:endParaRPr>
          </a:p>
        </p:txBody>
      </p:sp>
      <p:sp>
        <p:nvSpPr>
          <p:cNvPr id="8" name="TextBox 8"/>
          <p:cNvSpPr txBox="1"/>
          <p:nvPr/>
        </p:nvSpPr>
        <p:spPr>
          <a:xfrm>
            <a:off x="789795" y="3711425"/>
            <a:ext cx="10313553" cy="5004575"/>
          </a:xfrm>
          <a:prstGeom prst="rect">
            <a:avLst/>
          </a:prstGeom>
        </p:spPr>
        <p:txBody>
          <a:bodyPr lIns="0" tIns="0" rIns="0" bIns="0" rtlCol="0" anchor="t">
            <a:spAutoFit/>
          </a:bodyPr>
          <a:lstStyle/>
          <a:p>
            <a:pPr algn="l">
              <a:lnSpc>
                <a:spcPts val="4901"/>
              </a:lnSpc>
            </a:pPr>
            <a:r>
              <a:rPr lang="pt-BR" sz="3500" noProof="0" dirty="0">
                <a:solidFill>
                  <a:srgbClr val="000000"/>
                </a:solidFill>
                <a:latin typeface="Klein Condensed"/>
                <a:ea typeface="Klein Condensed"/>
                <a:cs typeface="Klein Condensed"/>
                <a:sym typeface="Klein Condensed"/>
              </a:rPr>
              <a:t>Milhões de ucranianos lutaram abnegadamente contra o nazismo em diversos exércitos regulares em todo o mundo. Centenas de milhares lutaram em estruturas de resistência e de insurreição. Cerca de 7 milhões de pessoas lutaram no Exército Vermelho. </a:t>
            </a:r>
          </a:p>
          <a:p>
            <a:pPr algn="l">
              <a:lnSpc>
                <a:spcPts val="4901"/>
              </a:lnSpc>
            </a:pPr>
            <a:r>
              <a:rPr lang="pt-BR" sz="3500" noProof="0" dirty="0">
                <a:solidFill>
                  <a:srgbClr val="000000"/>
                </a:solidFill>
                <a:latin typeface="Klein Condensed"/>
                <a:ea typeface="Klein Condensed"/>
                <a:cs typeface="Klein Condensed"/>
                <a:sym typeface="Klein Condensed"/>
              </a:rPr>
              <a:t>Os ucranianos também fizeram parte de formações militares na Polónia, nos </a:t>
            </a:r>
            <a:r>
              <a:rPr lang="pt-BR" sz="3500" noProof="0">
                <a:solidFill>
                  <a:srgbClr val="000000"/>
                </a:solidFill>
                <a:latin typeface="Klein Condensed"/>
                <a:ea typeface="Klein Condensed"/>
                <a:cs typeface="Klein Condensed"/>
                <a:sym typeface="Klein Condensed"/>
              </a:rPr>
              <a:t>Estados Unidos da América, </a:t>
            </a:r>
            <a:r>
              <a:rPr lang="pt-BR" sz="3500" noProof="0" dirty="0">
                <a:solidFill>
                  <a:srgbClr val="000000"/>
                </a:solidFill>
                <a:latin typeface="Klein Condensed"/>
                <a:ea typeface="Klein Condensed"/>
                <a:cs typeface="Klein Condensed"/>
                <a:sym typeface="Klein Condensed"/>
              </a:rPr>
              <a:t>no Canadá e na França.</a:t>
            </a:r>
            <a:endParaRPr lang="uk-UA" sz="3500" noProof="0" dirty="0">
              <a:solidFill>
                <a:srgbClr val="000000"/>
              </a:solidFill>
              <a:latin typeface="Klein Condensed"/>
              <a:ea typeface="Klein Condensed"/>
              <a:cs typeface="Klein Condensed"/>
              <a:sym typeface="Klein Condensed"/>
            </a:endParaRPr>
          </a:p>
        </p:txBody>
      </p:sp>
      <p:sp>
        <p:nvSpPr>
          <p:cNvPr id="9" name="TextBox 9"/>
          <p:cNvSpPr txBox="1"/>
          <p:nvPr/>
        </p:nvSpPr>
        <p:spPr>
          <a:xfrm>
            <a:off x="9144000" y="9506950"/>
            <a:ext cx="9218939" cy="457834"/>
          </a:xfrm>
          <a:prstGeom prst="rect">
            <a:avLst/>
          </a:prstGeom>
        </p:spPr>
        <p:txBody>
          <a:bodyPr wrap="square" lIns="0" tIns="0" rIns="0" bIns="0" rtlCol="0" anchor="t">
            <a:spAutoFit/>
          </a:bodyPr>
          <a:lstStyle/>
          <a:p>
            <a:pPr algn="r">
              <a:lnSpc>
                <a:spcPts val="3640"/>
              </a:lnSpc>
              <a:spcBef>
                <a:spcPct val="0"/>
              </a:spcBef>
            </a:pPr>
            <a:r>
              <a:rPr lang="pt-BR" sz="2600" noProof="0" dirty="0">
                <a:solidFill>
                  <a:srgbClr val="FFFFFF"/>
                </a:solidFill>
                <a:latin typeface="Klein Condensed"/>
                <a:ea typeface="Klein Condensed"/>
                <a:cs typeface="Klein Condensed"/>
                <a:sym typeface="Klein Condensed"/>
              </a:rPr>
              <a:t>Yurii Boiko e Yakym Garnyk, partisans ucranianos em França. 1945</a:t>
            </a:r>
            <a:endParaRPr lang="uk-UA" sz="2600" noProof="0" dirty="0">
              <a:solidFill>
                <a:srgbClr val="FFFFFF"/>
              </a:solidFill>
              <a:latin typeface="Klein Condensed"/>
              <a:ea typeface="Klein Condensed"/>
              <a:cs typeface="Klein Condensed"/>
              <a:sym typeface="Klein Condensed"/>
            </a:endParaRPr>
          </a:p>
        </p:txBody>
      </p:sp>
      <p:sp>
        <p:nvSpPr>
          <p:cNvPr id="10" name="Freeform 10"/>
          <p:cNvSpPr/>
          <p:nvPr/>
        </p:nvSpPr>
        <p:spPr>
          <a:xfrm rot="5741698">
            <a:off x="-5830311" y="7788054"/>
            <a:ext cx="6408472" cy="7663345"/>
          </a:xfrm>
          <a:custGeom>
            <a:avLst/>
            <a:gdLst/>
            <a:ahLst/>
            <a:cxnLst/>
            <a:rect l="l" t="t" r="r" b="b"/>
            <a:pathLst>
              <a:path w="6408472" h="7663345">
                <a:moveTo>
                  <a:pt x="0" y="0"/>
                </a:moveTo>
                <a:lnTo>
                  <a:pt x="6408472" y="0"/>
                </a:lnTo>
                <a:lnTo>
                  <a:pt x="6408472" y="7663345"/>
                </a:lnTo>
                <a:lnTo>
                  <a:pt x="0" y="7663345"/>
                </a:lnTo>
                <a:lnTo>
                  <a:pt x="0" y="0"/>
                </a:lnTo>
                <a:close/>
              </a:path>
            </a:pathLst>
          </a:custGeom>
          <a:blipFill>
            <a:blip r:embed="rId3"/>
            <a:stretch>
              <a:fillRect/>
            </a:stretch>
          </a:blipFill>
        </p:spPr>
        <p:txBody>
          <a:bodyPr/>
          <a:lstStyle/>
          <a:p>
            <a:endParaRPr lang="uk-UA"/>
          </a:p>
        </p:txBody>
      </p:sp>
      <p:sp>
        <p:nvSpPr>
          <p:cNvPr id="11" name="Freeform 11"/>
          <p:cNvSpPr/>
          <p:nvPr/>
        </p:nvSpPr>
        <p:spPr>
          <a:xfrm rot="-5500780">
            <a:off x="-19973" y="-6272318"/>
            <a:ext cx="6408472" cy="7663345"/>
          </a:xfrm>
          <a:custGeom>
            <a:avLst/>
            <a:gdLst/>
            <a:ahLst/>
            <a:cxnLst/>
            <a:rect l="l" t="t" r="r" b="b"/>
            <a:pathLst>
              <a:path w="6408472" h="7663345">
                <a:moveTo>
                  <a:pt x="0" y="0"/>
                </a:moveTo>
                <a:lnTo>
                  <a:pt x="6408472" y="0"/>
                </a:lnTo>
                <a:lnTo>
                  <a:pt x="6408472" y="7663345"/>
                </a:lnTo>
                <a:lnTo>
                  <a:pt x="0" y="7663345"/>
                </a:lnTo>
                <a:lnTo>
                  <a:pt x="0" y="0"/>
                </a:lnTo>
                <a:close/>
              </a:path>
            </a:pathLst>
          </a:custGeom>
          <a:blipFill>
            <a:blip r:embed="rId3"/>
            <a:stretch>
              <a:fillRect/>
            </a:stretch>
          </a:blipFill>
        </p:spPr>
        <p:txBody>
          <a:bodyPr/>
          <a:lstStyle/>
          <a:p>
            <a:endParaRPr lang="uk-UA"/>
          </a:p>
        </p:txBody>
      </p:sp>
      <p:sp>
        <p:nvSpPr>
          <p:cNvPr id="12" name="Freeform 12"/>
          <p:cNvSpPr/>
          <p:nvPr/>
        </p:nvSpPr>
        <p:spPr>
          <a:xfrm rot="3805545">
            <a:off x="6334661" y="-6826067"/>
            <a:ext cx="6408472" cy="7663345"/>
          </a:xfrm>
          <a:custGeom>
            <a:avLst/>
            <a:gdLst/>
            <a:ahLst/>
            <a:cxnLst/>
            <a:rect l="l" t="t" r="r" b="b"/>
            <a:pathLst>
              <a:path w="6408472" h="7663345">
                <a:moveTo>
                  <a:pt x="0" y="0"/>
                </a:moveTo>
                <a:lnTo>
                  <a:pt x="6408472" y="0"/>
                </a:lnTo>
                <a:lnTo>
                  <a:pt x="6408472" y="7663345"/>
                </a:lnTo>
                <a:lnTo>
                  <a:pt x="0" y="7663345"/>
                </a:lnTo>
                <a:lnTo>
                  <a:pt x="0" y="0"/>
                </a:lnTo>
                <a:close/>
              </a:path>
            </a:pathLst>
          </a:custGeom>
          <a:blipFill>
            <a:blip r:embed="rId3"/>
            <a:stretch>
              <a:fillRect/>
            </a:stretch>
          </a:blipFill>
        </p:spPr>
        <p:txBody>
          <a:bodyPr/>
          <a:lstStyle/>
          <a:p>
            <a:endParaRPr lang="uk-UA"/>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3647"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1111" b="-21111"/>
            </a:stretch>
          </a:blipFill>
        </p:spPr>
        <p:txBody>
          <a:bodyPr/>
          <a:lstStyle/>
          <a:p>
            <a:endParaRPr lang="uk-UA"/>
          </a:p>
        </p:txBody>
      </p:sp>
      <p:sp>
        <p:nvSpPr>
          <p:cNvPr id="3" name="Freeform 3"/>
          <p:cNvSpPr/>
          <p:nvPr/>
        </p:nvSpPr>
        <p:spPr>
          <a:xfrm rot="-4752591">
            <a:off x="-3006643" y="-324014"/>
            <a:ext cx="6263771" cy="7490309"/>
          </a:xfrm>
          <a:custGeom>
            <a:avLst/>
            <a:gdLst/>
            <a:ahLst/>
            <a:cxnLst/>
            <a:rect l="l" t="t" r="r" b="b"/>
            <a:pathLst>
              <a:path w="6263771" h="7490309">
                <a:moveTo>
                  <a:pt x="0" y="0"/>
                </a:moveTo>
                <a:lnTo>
                  <a:pt x="6263770" y="0"/>
                </a:lnTo>
                <a:lnTo>
                  <a:pt x="6263770" y="7490309"/>
                </a:lnTo>
                <a:lnTo>
                  <a:pt x="0" y="7490309"/>
                </a:lnTo>
                <a:lnTo>
                  <a:pt x="0" y="0"/>
                </a:lnTo>
                <a:close/>
              </a:path>
            </a:pathLst>
          </a:custGeom>
          <a:blipFill>
            <a:blip r:embed="rId3"/>
            <a:stretch>
              <a:fillRect/>
            </a:stretch>
          </a:blipFill>
        </p:spPr>
        <p:txBody>
          <a:bodyPr/>
          <a:lstStyle/>
          <a:p>
            <a:endParaRPr lang="uk-UA"/>
          </a:p>
        </p:txBody>
      </p:sp>
      <p:sp>
        <p:nvSpPr>
          <p:cNvPr id="4" name="Freeform 4"/>
          <p:cNvSpPr/>
          <p:nvPr/>
        </p:nvSpPr>
        <p:spPr>
          <a:xfrm rot="-1053521">
            <a:off x="3594802" y="5395008"/>
            <a:ext cx="6849141" cy="8190303"/>
          </a:xfrm>
          <a:custGeom>
            <a:avLst/>
            <a:gdLst/>
            <a:ahLst/>
            <a:cxnLst/>
            <a:rect l="l" t="t" r="r" b="b"/>
            <a:pathLst>
              <a:path w="6849141" h="8190303">
                <a:moveTo>
                  <a:pt x="0" y="0"/>
                </a:moveTo>
                <a:lnTo>
                  <a:pt x="6849140" y="0"/>
                </a:lnTo>
                <a:lnTo>
                  <a:pt x="6849140" y="8190302"/>
                </a:lnTo>
                <a:lnTo>
                  <a:pt x="0" y="8190302"/>
                </a:lnTo>
                <a:lnTo>
                  <a:pt x="0" y="0"/>
                </a:lnTo>
                <a:close/>
              </a:path>
            </a:pathLst>
          </a:custGeom>
          <a:blipFill>
            <a:blip r:embed="rId3"/>
            <a:stretch>
              <a:fillRect/>
            </a:stretch>
          </a:blipFill>
        </p:spPr>
        <p:txBody>
          <a:bodyPr/>
          <a:lstStyle/>
          <a:p>
            <a:endParaRPr lang="uk-UA"/>
          </a:p>
        </p:txBody>
      </p:sp>
      <p:sp>
        <p:nvSpPr>
          <p:cNvPr id="5" name="Freeform 5"/>
          <p:cNvSpPr/>
          <p:nvPr/>
        </p:nvSpPr>
        <p:spPr>
          <a:xfrm rot="-7425903">
            <a:off x="-69371" y="5697101"/>
            <a:ext cx="6706736" cy="8020013"/>
          </a:xfrm>
          <a:custGeom>
            <a:avLst/>
            <a:gdLst/>
            <a:ahLst/>
            <a:cxnLst/>
            <a:rect l="l" t="t" r="r" b="b"/>
            <a:pathLst>
              <a:path w="6706736" h="8020013">
                <a:moveTo>
                  <a:pt x="0" y="0"/>
                </a:moveTo>
                <a:lnTo>
                  <a:pt x="6706736" y="0"/>
                </a:lnTo>
                <a:lnTo>
                  <a:pt x="6706736" y="8020014"/>
                </a:lnTo>
                <a:lnTo>
                  <a:pt x="0" y="8020014"/>
                </a:lnTo>
                <a:lnTo>
                  <a:pt x="0" y="0"/>
                </a:lnTo>
                <a:close/>
              </a:path>
            </a:pathLst>
          </a:custGeom>
          <a:blipFill>
            <a:blip r:embed="rId3"/>
            <a:stretch>
              <a:fillRect/>
            </a:stretch>
          </a:blipFill>
        </p:spPr>
        <p:txBody>
          <a:bodyPr/>
          <a:lstStyle/>
          <a:p>
            <a:endParaRPr lang="uk-UA"/>
          </a:p>
        </p:txBody>
      </p:sp>
      <p:sp>
        <p:nvSpPr>
          <p:cNvPr id="6" name="Freeform 6"/>
          <p:cNvSpPr/>
          <p:nvPr/>
        </p:nvSpPr>
        <p:spPr>
          <a:xfrm rot="4906533">
            <a:off x="4164427" y="-7159893"/>
            <a:ext cx="6263771" cy="7509359"/>
          </a:xfrm>
          <a:custGeom>
            <a:avLst/>
            <a:gdLst/>
            <a:ahLst/>
            <a:cxnLst/>
            <a:rect l="l" t="t" r="r" b="b"/>
            <a:pathLst>
              <a:path w="6263771" h="7509359">
                <a:moveTo>
                  <a:pt x="0" y="0"/>
                </a:moveTo>
                <a:lnTo>
                  <a:pt x="6263770" y="0"/>
                </a:lnTo>
                <a:lnTo>
                  <a:pt x="6263770" y="7509359"/>
                </a:lnTo>
                <a:lnTo>
                  <a:pt x="0" y="7509359"/>
                </a:lnTo>
                <a:lnTo>
                  <a:pt x="0" y="0"/>
                </a:lnTo>
                <a:close/>
              </a:path>
            </a:pathLst>
          </a:custGeom>
          <a:blipFill>
            <a:blip r:embed="rId3"/>
            <a:stretch>
              <a:fillRect l="-127" r="-127"/>
            </a:stretch>
          </a:blipFill>
        </p:spPr>
        <p:txBody>
          <a:bodyPr/>
          <a:lstStyle/>
          <a:p>
            <a:endParaRPr lang="uk-UA"/>
          </a:p>
        </p:txBody>
      </p:sp>
      <p:sp>
        <p:nvSpPr>
          <p:cNvPr id="7" name="TextBox 7"/>
          <p:cNvSpPr txBox="1"/>
          <p:nvPr/>
        </p:nvSpPr>
        <p:spPr>
          <a:xfrm>
            <a:off x="10686059" y="866970"/>
            <a:ext cx="16708411" cy="890950"/>
          </a:xfrm>
          <a:prstGeom prst="rect">
            <a:avLst/>
          </a:prstGeom>
        </p:spPr>
        <p:txBody>
          <a:bodyPr lIns="0" tIns="0" rIns="0" bIns="0" rtlCol="0" anchor="t">
            <a:spAutoFit/>
          </a:bodyPr>
          <a:lstStyle/>
          <a:p>
            <a:pPr algn="l">
              <a:lnSpc>
                <a:spcPts val="7699"/>
              </a:lnSpc>
            </a:pPr>
            <a:r>
              <a:rPr lang="pt-BR" sz="5499" noProof="0" dirty="0">
                <a:solidFill>
                  <a:srgbClr val="000000"/>
                </a:solidFill>
                <a:latin typeface="Bebas Neue Cyrillic"/>
                <a:ea typeface="Bebas Neue Cyrillic"/>
                <a:cs typeface="Bebas Neue Cyrillic"/>
                <a:sym typeface="Bebas Neue Cyrillic"/>
              </a:rPr>
              <a:t>O fim da guerra na Europa</a:t>
            </a:r>
            <a:endParaRPr lang="uk-UA" sz="5499" noProof="0" dirty="0">
              <a:solidFill>
                <a:srgbClr val="000000"/>
              </a:solidFill>
              <a:latin typeface="Bebas Neue Cyrillic"/>
              <a:ea typeface="Bebas Neue Cyrillic"/>
              <a:cs typeface="Bebas Neue Cyrillic"/>
              <a:sym typeface="Bebas Neue Cyrillic"/>
            </a:endParaRPr>
          </a:p>
        </p:txBody>
      </p:sp>
      <p:sp>
        <p:nvSpPr>
          <p:cNvPr id="8" name="Freeform 8"/>
          <p:cNvSpPr/>
          <p:nvPr/>
        </p:nvSpPr>
        <p:spPr>
          <a:xfrm rot="-1939966">
            <a:off x="16400703" y="-5597600"/>
            <a:ext cx="6263771" cy="7490309"/>
          </a:xfrm>
          <a:custGeom>
            <a:avLst/>
            <a:gdLst/>
            <a:ahLst/>
            <a:cxnLst/>
            <a:rect l="l" t="t" r="r" b="b"/>
            <a:pathLst>
              <a:path w="6263771" h="7490309">
                <a:moveTo>
                  <a:pt x="0" y="0"/>
                </a:moveTo>
                <a:lnTo>
                  <a:pt x="6263770" y="0"/>
                </a:lnTo>
                <a:lnTo>
                  <a:pt x="6263770" y="7490308"/>
                </a:lnTo>
                <a:lnTo>
                  <a:pt x="0" y="7490308"/>
                </a:lnTo>
                <a:lnTo>
                  <a:pt x="0" y="0"/>
                </a:lnTo>
                <a:close/>
              </a:path>
            </a:pathLst>
          </a:custGeom>
          <a:blipFill>
            <a:blip r:embed="rId3"/>
            <a:stretch>
              <a:fillRect/>
            </a:stretch>
          </a:blipFill>
        </p:spPr>
        <p:txBody>
          <a:bodyPr/>
          <a:lstStyle/>
          <a:p>
            <a:endParaRPr lang="uk-UA"/>
          </a:p>
        </p:txBody>
      </p:sp>
      <p:sp>
        <p:nvSpPr>
          <p:cNvPr id="9" name="Freeform 9"/>
          <p:cNvSpPr/>
          <p:nvPr/>
        </p:nvSpPr>
        <p:spPr>
          <a:xfrm>
            <a:off x="-176156" y="1028700"/>
            <a:ext cx="10243237" cy="7323915"/>
          </a:xfrm>
          <a:custGeom>
            <a:avLst/>
            <a:gdLst/>
            <a:ahLst/>
            <a:cxnLst/>
            <a:rect l="l" t="t" r="r" b="b"/>
            <a:pathLst>
              <a:path w="10243237" h="7323915">
                <a:moveTo>
                  <a:pt x="0" y="0"/>
                </a:moveTo>
                <a:lnTo>
                  <a:pt x="10243237" y="0"/>
                </a:lnTo>
                <a:lnTo>
                  <a:pt x="10243237" y="7323915"/>
                </a:lnTo>
                <a:lnTo>
                  <a:pt x="0" y="7323915"/>
                </a:lnTo>
                <a:lnTo>
                  <a:pt x="0" y="0"/>
                </a:lnTo>
                <a:close/>
              </a:path>
            </a:pathLst>
          </a:custGeom>
          <a:blipFill>
            <a:blip r:embed="rId4"/>
            <a:stretch>
              <a:fillRect/>
            </a:stretch>
          </a:blipFill>
        </p:spPr>
        <p:txBody>
          <a:bodyPr/>
          <a:lstStyle/>
          <a:p>
            <a:endParaRPr lang="uk-UA"/>
          </a:p>
        </p:txBody>
      </p:sp>
      <p:sp>
        <p:nvSpPr>
          <p:cNvPr id="10" name="TextBox 10"/>
          <p:cNvSpPr txBox="1"/>
          <p:nvPr/>
        </p:nvSpPr>
        <p:spPr>
          <a:xfrm>
            <a:off x="10686059" y="2231372"/>
            <a:ext cx="7275342" cy="6261779"/>
          </a:xfrm>
          <a:prstGeom prst="rect">
            <a:avLst/>
          </a:prstGeom>
        </p:spPr>
        <p:txBody>
          <a:bodyPr lIns="0" tIns="0" rIns="0" bIns="0" rtlCol="0" anchor="t">
            <a:spAutoFit/>
          </a:bodyPr>
          <a:lstStyle/>
          <a:p>
            <a:pPr algn="l">
              <a:lnSpc>
                <a:spcPts val="4919"/>
              </a:lnSpc>
            </a:pPr>
            <a:r>
              <a:rPr lang="pt-BR" sz="3513" noProof="0" dirty="0">
                <a:solidFill>
                  <a:srgbClr val="000000"/>
                </a:solidFill>
                <a:latin typeface="Klein Condensed"/>
                <a:ea typeface="Klein Condensed"/>
                <a:cs typeface="Klein Condensed"/>
                <a:sym typeface="Klein Condensed"/>
              </a:rPr>
              <a:t>Após a expulsão dos nazis da Ucrânia, o Exército Vermelho lançou operações ofensivas na Europa. Em particular, em Viena e Berlim. As 1ª, 2ª Frentes bielorrussas e 1ª Frente ucraniana participaram na conquista da capital da Alemnha nazi. </a:t>
            </a:r>
          </a:p>
          <a:p>
            <a:pPr algn="l">
              <a:lnSpc>
                <a:spcPts val="4919"/>
              </a:lnSpc>
            </a:pPr>
            <a:endParaRPr lang="pt-BR" sz="3513" noProof="0" dirty="0">
              <a:solidFill>
                <a:srgbClr val="000000"/>
              </a:solidFill>
              <a:latin typeface="Klein Condensed"/>
              <a:ea typeface="Klein Condensed"/>
              <a:cs typeface="Klein Condensed"/>
              <a:sym typeface="Klein Condensed"/>
            </a:endParaRPr>
          </a:p>
          <a:p>
            <a:pPr algn="l">
              <a:lnSpc>
                <a:spcPts val="4919"/>
              </a:lnSpc>
            </a:pPr>
            <a:r>
              <a:rPr lang="pt-BR" sz="3513" noProof="0">
                <a:solidFill>
                  <a:srgbClr val="000000"/>
                </a:solidFill>
                <a:latin typeface="Klein Condensed"/>
                <a:ea typeface="Klein Condensed"/>
                <a:cs typeface="Klein Condensed"/>
                <a:sym typeface="Klein Condensed"/>
              </a:rPr>
              <a:t>No dia </a:t>
            </a:r>
            <a:r>
              <a:rPr lang="pt-BR" sz="3513" noProof="0" dirty="0">
                <a:solidFill>
                  <a:srgbClr val="000000"/>
                </a:solidFill>
                <a:latin typeface="Klein Condensed"/>
                <a:ea typeface="Klein Condensed"/>
                <a:cs typeface="Klein Condensed"/>
                <a:sym typeface="Klein Condensed"/>
              </a:rPr>
              <a:t>8 de maio de 1945, o Ato de Rendição da Alemanha foi assinado nos subúrbios de Berlim.</a:t>
            </a:r>
            <a:endParaRPr lang="uk-UA" sz="3513" noProof="0" dirty="0">
              <a:solidFill>
                <a:srgbClr val="000000"/>
              </a:solidFill>
              <a:latin typeface="Klein Condensed"/>
              <a:ea typeface="Klein Condensed"/>
              <a:cs typeface="Klein Condensed"/>
              <a:sym typeface="Klein Condensed"/>
            </a:endParaRPr>
          </a:p>
        </p:txBody>
      </p:sp>
      <p:sp>
        <p:nvSpPr>
          <p:cNvPr id="11" name="TextBox 11"/>
          <p:cNvSpPr txBox="1"/>
          <p:nvPr/>
        </p:nvSpPr>
        <p:spPr>
          <a:xfrm>
            <a:off x="628512" y="8767446"/>
            <a:ext cx="7852863" cy="907941"/>
          </a:xfrm>
          <a:prstGeom prst="rect">
            <a:avLst/>
          </a:prstGeom>
        </p:spPr>
        <p:txBody>
          <a:bodyPr lIns="0" tIns="0" rIns="0" bIns="0" rtlCol="0" anchor="t">
            <a:spAutoFit/>
          </a:bodyPr>
          <a:lstStyle/>
          <a:p>
            <a:pPr algn="l">
              <a:lnSpc>
                <a:spcPts val="3640"/>
              </a:lnSpc>
              <a:spcBef>
                <a:spcPct val="0"/>
              </a:spcBef>
            </a:pPr>
            <a:r>
              <a:rPr lang="pt-BR" sz="2600" noProof="0" dirty="0">
                <a:solidFill>
                  <a:srgbClr val="FFFFFF"/>
                </a:solidFill>
                <a:latin typeface="Klein Condensed"/>
                <a:ea typeface="Klein Condensed"/>
                <a:cs typeface="Klein Condensed"/>
                <a:sym typeface="Klein Condensed"/>
              </a:rPr>
              <a:t>Um veículo blindado de transporte de pessoal soviético da 3ª Frente Ucraniana em Viena. Abril de 1945</a:t>
            </a:r>
            <a:endParaRPr lang="uk-UA" sz="2600" noProof="0" dirty="0">
              <a:solidFill>
                <a:srgbClr val="FFFFFF"/>
              </a:solidFill>
              <a:latin typeface="Klein Condensed"/>
              <a:ea typeface="Klein Condensed"/>
              <a:cs typeface="Klein Condensed"/>
              <a:sym typeface="Klein Condense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1111" b="-21111"/>
            </a:stretch>
          </a:blipFill>
        </p:spPr>
        <p:txBody>
          <a:bodyPr/>
          <a:lstStyle/>
          <a:p>
            <a:endParaRPr lang="uk-UA"/>
          </a:p>
        </p:txBody>
      </p:sp>
      <p:sp>
        <p:nvSpPr>
          <p:cNvPr id="3" name="Freeform 3"/>
          <p:cNvSpPr/>
          <p:nvPr/>
        </p:nvSpPr>
        <p:spPr>
          <a:xfrm rot="-5782733">
            <a:off x="-1554509" y="-6413081"/>
            <a:ext cx="6408472" cy="7663345"/>
          </a:xfrm>
          <a:custGeom>
            <a:avLst/>
            <a:gdLst/>
            <a:ahLst/>
            <a:cxnLst/>
            <a:rect l="l" t="t" r="r" b="b"/>
            <a:pathLst>
              <a:path w="6408472" h="7663345">
                <a:moveTo>
                  <a:pt x="0" y="0"/>
                </a:moveTo>
                <a:lnTo>
                  <a:pt x="6408472" y="0"/>
                </a:lnTo>
                <a:lnTo>
                  <a:pt x="6408472" y="7663345"/>
                </a:lnTo>
                <a:lnTo>
                  <a:pt x="0" y="7663345"/>
                </a:lnTo>
                <a:lnTo>
                  <a:pt x="0" y="0"/>
                </a:lnTo>
                <a:close/>
              </a:path>
            </a:pathLst>
          </a:custGeom>
          <a:blipFill>
            <a:blip r:embed="rId3"/>
            <a:stretch>
              <a:fillRect/>
            </a:stretch>
          </a:blipFill>
        </p:spPr>
        <p:txBody>
          <a:bodyPr/>
          <a:lstStyle/>
          <a:p>
            <a:endParaRPr lang="uk-UA"/>
          </a:p>
        </p:txBody>
      </p:sp>
      <p:sp>
        <p:nvSpPr>
          <p:cNvPr id="4" name="Freeform 4"/>
          <p:cNvSpPr/>
          <p:nvPr/>
        </p:nvSpPr>
        <p:spPr>
          <a:xfrm rot="-7425903">
            <a:off x="15323421" y="828021"/>
            <a:ext cx="6263771" cy="7490309"/>
          </a:xfrm>
          <a:custGeom>
            <a:avLst/>
            <a:gdLst/>
            <a:ahLst/>
            <a:cxnLst/>
            <a:rect l="l" t="t" r="r" b="b"/>
            <a:pathLst>
              <a:path w="6263771" h="7490309">
                <a:moveTo>
                  <a:pt x="0" y="0"/>
                </a:moveTo>
                <a:lnTo>
                  <a:pt x="6263771" y="0"/>
                </a:lnTo>
                <a:lnTo>
                  <a:pt x="6263771" y="7490309"/>
                </a:lnTo>
                <a:lnTo>
                  <a:pt x="0" y="7490309"/>
                </a:lnTo>
                <a:lnTo>
                  <a:pt x="0" y="0"/>
                </a:lnTo>
                <a:close/>
              </a:path>
            </a:pathLst>
          </a:custGeom>
          <a:blipFill>
            <a:blip r:embed="rId3"/>
            <a:stretch>
              <a:fillRect/>
            </a:stretch>
          </a:blipFill>
        </p:spPr>
        <p:txBody>
          <a:bodyPr/>
          <a:lstStyle/>
          <a:p>
            <a:endParaRPr lang="uk-UA"/>
          </a:p>
        </p:txBody>
      </p:sp>
      <p:sp>
        <p:nvSpPr>
          <p:cNvPr id="5" name="Freeform 5"/>
          <p:cNvSpPr/>
          <p:nvPr/>
        </p:nvSpPr>
        <p:spPr>
          <a:xfrm rot="-9492659">
            <a:off x="6730914" y="7443473"/>
            <a:ext cx="6882003" cy="8229600"/>
          </a:xfrm>
          <a:custGeom>
            <a:avLst/>
            <a:gdLst/>
            <a:ahLst/>
            <a:cxnLst/>
            <a:rect l="l" t="t" r="r" b="b"/>
            <a:pathLst>
              <a:path w="6882003" h="8229600">
                <a:moveTo>
                  <a:pt x="0" y="0"/>
                </a:moveTo>
                <a:lnTo>
                  <a:pt x="6882003" y="0"/>
                </a:lnTo>
                <a:lnTo>
                  <a:pt x="6882003" y="8229600"/>
                </a:lnTo>
                <a:lnTo>
                  <a:pt x="0" y="8229600"/>
                </a:lnTo>
                <a:lnTo>
                  <a:pt x="0" y="0"/>
                </a:lnTo>
                <a:close/>
              </a:path>
            </a:pathLst>
          </a:custGeom>
          <a:blipFill>
            <a:blip r:embed="rId3"/>
            <a:stretch>
              <a:fillRect/>
            </a:stretch>
          </a:blipFill>
        </p:spPr>
        <p:txBody>
          <a:bodyPr/>
          <a:lstStyle/>
          <a:p>
            <a:endParaRPr lang="uk-UA"/>
          </a:p>
        </p:txBody>
      </p:sp>
      <p:sp>
        <p:nvSpPr>
          <p:cNvPr id="6" name="Freeform 6"/>
          <p:cNvSpPr/>
          <p:nvPr/>
        </p:nvSpPr>
        <p:spPr>
          <a:xfrm rot="-7425903">
            <a:off x="14361152" y="5248293"/>
            <a:ext cx="6706736" cy="8020013"/>
          </a:xfrm>
          <a:custGeom>
            <a:avLst/>
            <a:gdLst/>
            <a:ahLst/>
            <a:cxnLst/>
            <a:rect l="l" t="t" r="r" b="b"/>
            <a:pathLst>
              <a:path w="6706736" h="8020013">
                <a:moveTo>
                  <a:pt x="0" y="0"/>
                </a:moveTo>
                <a:lnTo>
                  <a:pt x="6706736" y="0"/>
                </a:lnTo>
                <a:lnTo>
                  <a:pt x="6706736" y="8020014"/>
                </a:lnTo>
                <a:lnTo>
                  <a:pt x="0" y="8020014"/>
                </a:lnTo>
                <a:lnTo>
                  <a:pt x="0" y="0"/>
                </a:lnTo>
                <a:close/>
              </a:path>
            </a:pathLst>
          </a:custGeom>
          <a:blipFill>
            <a:blip r:embed="rId3"/>
            <a:stretch>
              <a:fillRect/>
            </a:stretch>
          </a:blipFill>
        </p:spPr>
        <p:txBody>
          <a:bodyPr/>
          <a:lstStyle/>
          <a:p>
            <a:endParaRPr lang="uk-UA"/>
          </a:p>
        </p:txBody>
      </p:sp>
      <p:sp>
        <p:nvSpPr>
          <p:cNvPr id="7" name="Freeform 7"/>
          <p:cNvSpPr/>
          <p:nvPr/>
        </p:nvSpPr>
        <p:spPr>
          <a:xfrm>
            <a:off x="8476706" y="1880001"/>
            <a:ext cx="9811294" cy="6735555"/>
          </a:xfrm>
          <a:custGeom>
            <a:avLst/>
            <a:gdLst/>
            <a:ahLst/>
            <a:cxnLst/>
            <a:rect l="l" t="t" r="r" b="b"/>
            <a:pathLst>
              <a:path w="9811294" h="6735555">
                <a:moveTo>
                  <a:pt x="0" y="0"/>
                </a:moveTo>
                <a:lnTo>
                  <a:pt x="9811294" y="0"/>
                </a:lnTo>
                <a:lnTo>
                  <a:pt x="9811294" y="6735555"/>
                </a:lnTo>
                <a:lnTo>
                  <a:pt x="0" y="6735555"/>
                </a:lnTo>
                <a:lnTo>
                  <a:pt x="0" y="0"/>
                </a:lnTo>
                <a:close/>
              </a:path>
            </a:pathLst>
          </a:custGeom>
          <a:blipFill>
            <a:blip r:embed="rId4"/>
            <a:stretch>
              <a:fillRect l="-1705"/>
            </a:stretch>
          </a:blipFill>
        </p:spPr>
        <p:txBody>
          <a:bodyPr/>
          <a:lstStyle/>
          <a:p>
            <a:endParaRPr lang="uk-UA"/>
          </a:p>
        </p:txBody>
      </p:sp>
      <p:sp>
        <p:nvSpPr>
          <p:cNvPr id="8" name="TextBox 8"/>
          <p:cNvSpPr txBox="1"/>
          <p:nvPr/>
        </p:nvSpPr>
        <p:spPr>
          <a:xfrm>
            <a:off x="304800" y="826683"/>
            <a:ext cx="17449799" cy="890950"/>
          </a:xfrm>
          <a:prstGeom prst="rect">
            <a:avLst/>
          </a:prstGeom>
        </p:spPr>
        <p:txBody>
          <a:bodyPr wrap="square" lIns="0" tIns="0" rIns="0" bIns="0" rtlCol="0" anchor="t">
            <a:spAutoFit/>
          </a:bodyPr>
          <a:lstStyle/>
          <a:p>
            <a:pPr algn="l">
              <a:lnSpc>
                <a:spcPts val="7699"/>
              </a:lnSpc>
            </a:pPr>
            <a:r>
              <a:rPr lang="pt-BR" sz="5499" noProof="0" dirty="0">
                <a:solidFill>
                  <a:srgbClr val="000000"/>
                </a:solidFill>
                <a:latin typeface="Bebas Neue Cyrillic"/>
                <a:ea typeface="Bebas Neue Cyrillic"/>
                <a:cs typeface="Bebas Neue Cyrillic"/>
                <a:sym typeface="Bebas Neue Cyrillic"/>
              </a:rPr>
              <a:t>Ucranianos NAS vésperas de guerra - a maior nação da Europa sem Estado </a:t>
            </a:r>
            <a:endParaRPr lang="en-US" sz="5499" dirty="0">
              <a:solidFill>
                <a:srgbClr val="000000"/>
              </a:solidFill>
              <a:latin typeface="Bebas Neue Cyrillic"/>
              <a:ea typeface="Bebas Neue Cyrillic"/>
              <a:cs typeface="Bebas Neue Cyrillic"/>
              <a:sym typeface="Bebas Neue Cyrillic"/>
            </a:endParaRPr>
          </a:p>
        </p:txBody>
      </p:sp>
      <p:sp>
        <p:nvSpPr>
          <p:cNvPr id="9" name="TextBox 9"/>
          <p:cNvSpPr txBox="1"/>
          <p:nvPr/>
        </p:nvSpPr>
        <p:spPr>
          <a:xfrm>
            <a:off x="459263" y="2152696"/>
            <a:ext cx="7619932" cy="7518084"/>
          </a:xfrm>
          <a:prstGeom prst="rect">
            <a:avLst/>
          </a:prstGeom>
        </p:spPr>
        <p:txBody>
          <a:bodyPr wrap="square" lIns="0" tIns="0" rIns="0" bIns="0" rtlCol="0" anchor="t">
            <a:spAutoFit/>
          </a:bodyPr>
          <a:lstStyle/>
          <a:p>
            <a:pPr algn="l">
              <a:lnSpc>
                <a:spcPts val="4901"/>
              </a:lnSpc>
            </a:pPr>
            <a:r>
              <a:rPr lang="pt-BR" sz="3500" noProof="0" dirty="0">
                <a:solidFill>
                  <a:srgbClr val="000000"/>
                </a:solidFill>
                <a:latin typeface="Klein Condensed"/>
                <a:ea typeface="Klein Condensed"/>
                <a:cs typeface="Klein Condensed"/>
                <a:sym typeface="Klein Condensed"/>
              </a:rPr>
              <a:t>Na véspera da guerra, o território ucraniano encontrava-se ocupado e controlado por vários Estados: </a:t>
            </a:r>
            <a:r>
              <a:rPr lang="en-GB" sz="3500" dirty="0">
                <a:solidFill>
                  <a:srgbClr val="000000"/>
                </a:solidFill>
                <a:latin typeface="Klein Condensed"/>
                <a:ea typeface="Klein Condensed"/>
                <a:cs typeface="Klein Condensed"/>
                <a:sym typeface="Klein Condensed"/>
              </a:rPr>
              <a:t>a </a:t>
            </a:r>
            <a:r>
              <a:rPr lang="pt-BR" sz="3500" noProof="0" dirty="0">
                <a:solidFill>
                  <a:srgbClr val="000000"/>
                </a:solidFill>
                <a:latin typeface="Klein Condensed"/>
                <a:ea typeface="Klein Condensed"/>
                <a:cs typeface="Klein Condensed"/>
                <a:sym typeface="Klein Condensed"/>
              </a:rPr>
              <a:t>União Soviética, a Polónia, a Roménia e a República da Checoslováquia.</a:t>
            </a:r>
          </a:p>
          <a:p>
            <a:pPr algn="l">
              <a:lnSpc>
                <a:spcPts val="4901"/>
              </a:lnSpc>
            </a:pPr>
            <a:endParaRPr lang="pt-BR" sz="3500" noProof="0" dirty="0">
              <a:solidFill>
                <a:srgbClr val="000000"/>
              </a:solidFill>
              <a:latin typeface="Klein Condensed"/>
              <a:ea typeface="Klein Condensed"/>
              <a:cs typeface="Klein Condensed"/>
              <a:sym typeface="Klein Condensed"/>
            </a:endParaRPr>
          </a:p>
          <a:p>
            <a:pPr>
              <a:lnSpc>
                <a:spcPts val="4901"/>
              </a:lnSpc>
            </a:pPr>
            <a:r>
              <a:rPr lang="pt-BR" sz="3500" noProof="0" dirty="0">
                <a:solidFill>
                  <a:srgbClr val="000000"/>
                </a:solidFill>
                <a:latin typeface="Klein Condensed"/>
                <a:ea typeface="Klein Condensed"/>
                <a:cs typeface="Klein Condensed"/>
                <a:sym typeface="Klein Condensed"/>
              </a:rPr>
              <a:t>No dia 23 de agosto de 1939</a:t>
            </a:r>
            <a:r>
              <a:rPr lang="pt-BR" sz="3500" dirty="0">
                <a:solidFill>
                  <a:srgbClr val="000000"/>
                </a:solidFill>
                <a:latin typeface="Klein Condensed"/>
                <a:ea typeface="Klein Condensed"/>
                <a:cs typeface="Klein Condensed"/>
                <a:sym typeface="Klein Condensed"/>
              </a:rPr>
              <a:t>, a União Soviética e a Alemanha </a:t>
            </a:r>
            <a:r>
              <a:rPr lang="pt-BR" sz="3500" noProof="0" dirty="0">
                <a:solidFill>
                  <a:srgbClr val="000000"/>
                </a:solidFill>
                <a:latin typeface="Klein Condensed"/>
                <a:ea typeface="Klein Condensed"/>
                <a:cs typeface="Klein Condensed"/>
                <a:sym typeface="Klein Condensed"/>
              </a:rPr>
              <a:t>nazi assinaram o Pacto Molotov-Ribbentrop, que previa a partilha territorial e política da Europa. Como resultado desta conspiração entre Hitler e Estaline, a guerra afectou os ucranianos nos primeiros dias de setembro de 1939.</a:t>
            </a:r>
            <a:endParaRPr lang="uk-UA" sz="3500" noProof="0" dirty="0">
              <a:solidFill>
                <a:srgbClr val="000000"/>
              </a:solidFill>
              <a:latin typeface="Klein Condensed"/>
              <a:ea typeface="Klein Condensed"/>
              <a:cs typeface="Klein Condensed"/>
              <a:sym typeface="Klein Condensed"/>
            </a:endParaRPr>
          </a:p>
        </p:txBody>
      </p:sp>
      <p:sp>
        <p:nvSpPr>
          <p:cNvPr id="10" name="TextBox 10"/>
          <p:cNvSpPr txBox="1"/>
          <p:nvPr/>
        </p:nvSpPr>
        <p:spPr>
          <a:xfrm>
            <a:off x="8476706" y="8907302"/>
            <a:ext cx="9978600" cy="915034"/>
          </a:xfrm>
          <a:prstGeom prst="rect">
            <a:avLst/>
          </a:prstGeom>
        </p:spPr>
        <p:txBody>
          <a:bodyPr lIns="0" tIns="0" rIns="0" bIns="0" rtlCol="0" anchor="t">
            <a:spAutoFit/>
          </a:bodyPr>
          <a:lstStyle/>
          <a:p>
            <a:pPr algn="ctr">
              <a:lnSpc>
                <a:spcPts val="3640"/>
              </a:lnSpc>
              <a:spcBef>
                <a:spcPct val="0"/>
              </a:spcBef>
            </a:pPr>
            <a:r>
              <a:rPr lang="pt-BR" sz="2600" b="1" noProof="0" dirty="0">
                <a:solidFill>
                  <a:srgbClr val="FFFFFF"/>
                </a:solidFill>
                <a:latin typeface="Klein Condensed"/>
                <a:ea typeface="Klein Condensed"/>
                <a:cs typeface="Klein Condensed"/>
                <a:sym typeface="Klein Condensed"/>
              </a:rPr>
              <a:t>Ilustração da revista americana </a:t>
            </a:r>
            <a:r>
              <a:rPr lang="pt-BR" sz="2600" b="1" i="1" noProof="0" dirty="0">
                <a:solidFill>
                  <a:srgbClr val="FFFFFF"/>
                </a:solidFill>
                <a:latin typeface="Klein Condensed"/>
                <a:ea typeface="Klein Condensed"/>
                <a:cs typeface="Klein Condensed"/>
                <a:sym typeface="Klein Condensed"/>
              </a:rPr>
              <a:t>Look</a:t>
            </a:r>
            <a:r>
              <a:rPr lang="pt-BR" sz="2600" b="1" noProof="0" dirty="0">
                <a:solidFill>
                  <a:srgbClr val="FFFFFF"/>
                </a:solidFill>
                <a:latin typeface="Klein Condensed"/>
                <a:ea typeface="Klein Condensed"/>
                <a:cs typeface="Klein Condensed"/>
                <a:sym typeface="Klein Condensed"/>
              </a:rPr>
              <a:t>: “A próxima guerra na Europa vai começar na Ucrânia”. 14 de março de 1939</a:t>
            </a:r>
            <a:endParaRPr lang="uk-UA" sz="2600" b="1" noProof="0" dirty="0">
              <a:solidFill>
                <a:srgbClr val="FFFFFF"/>
              </a:solidFill>
              <a:latin typeface="Klein Condensed"/>
              <a:ea typeface="Klein Condensed"/>
              <a:cs typeface="Klein Condensed"/>
              <a:sym typeface="Klein Condense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1111" b="-21111"/>
            </a:stretch>
          </a:blipFill>
        </p:spPr>
        <p:txBody>
          <a:bodyPr/>
          <a:lstStyle/>
          <a:p>
            <a:endParaRPr lang="uk-UA"/>
          </a:p>
        </p:txBody>
      </p:sp>
      <p:sp>
        <p:nvSpPr>
          <p:cNvPr id="3" name="Freeform 3"/>
          <p:cNvSpPr/>
          <p:nvPr/>
        </p:nvSpPr>
        <p:spPr>
          <a:xfrm rot="-4346503">
            <a:off x="12754949" y="-6557594"/>
            <a:ext cx="6408472" cy="7663345"/>
          </a:xfrm>
          <a:custGeom>
            <a:avLst/>
            <a:gdLst/>
            <a:ahLst/>
            <a:cxnLst/>
            <a:rect l="l" t="t" r="r" b="b"/>
            <a:pathLst>
              <a:path w="6408472" h="7663345">
                <a:moveTo>
                  <a:pt x="0" y="0"/>
                </a:moveTo>
                <a:lnTo>
                  <a:pt x="6408473" y="0"/>
                </a:lnTo>
                <a:lnTo>
                  <a:pt x="6408473" y="7663345"/>
                </a:lnTo>
                <a:lnTo>
                  <a:pt x="0" y="7663345"/>
                </a:lnTo>
                <a:lnTo>
                  <a:pt x="0" y="0"/>
                </a:lnTo>
                <a:close/>
              </a:path>
            </a:pathLst>
          </a:custGeom>
          <a:blipFill>
            <a:blip r:embed="rId3"/>
            <a:stretch>
              <a:fillRect/>
            </a:stretch>
          </a:blipFill>
        </p:spPr>
        <p:txBody>
          <a:bodyPr/>
          <a:lstStyle/>
          <a:p>
            <a:endParaRPr lang="uk-UA"/>
          </a:p>
        </p:txBody>
      </p:sp>
      <p:sp>
        <p:nvSpPr>
          <p:cNvPr id="4" name="Freeform 4"/>
          <p:cNvSpPr/>
          <p:nvPr/>
        </p:nvSpPr>
        <p:spPr>
          <a:xfrm rot="-3811298">
            <a:off x="-1621985" y="-951363"/>
            <a:ext cx="6263771" cy="7490309"/>
          </a:xfrm>
          <a:custGeom>
            <a:avLst/>
            <a:gdLst/>
            <a:ahLst/>
            <a:cxnLst/>
            <a:rect l="l" t="t" r="r" b="b"/>
            <a:pathLst>
              <a:path w="6263771" h="7490309">
                <a:moveTo>
                  <a:pt x="0" y="0"/>
                </a:moveTo>
                <a:lnTo>
                  <a:pt x="6263771" y="0"/>
                </a:lnTo>
                <a:lnTo>
                  <a:pt x="6263771" y="7490309"/>
                </a:lnTo>
                <a:lnTo>
                  <a:pt x="0" y="7490309"/>
                </a:lnTo>
                <a:lnTo>
                  <a:pt x="0" y="0"/>
                </a:lnTo>
                <a:close/>
              </a:path>
            </a:pathLst>
          </a:custGeom>
          <a:blipFill>
            <a:blip r:embed="rId3"/>
            <a:stretch>
              <a:fillRect/>
            </a:stretch>
          </a:blipFill>
        </p:spPr>
        <p:txBody>
          <a:bodyPr/>
          <a:lstStyle/>
          <a:p>
            <a:endParaRPr lang="uk-UA"/>
          </a:p>
        </p:txBody>
      </p:sp>
      <p:sp>
        <p:nvSpPr>
          <p:cNvPr id="5" name="Freeform 5"/>
          <p:cNvSpPr/>
          <p:nvPr/>
        </p:nvSpPr>
        <p:spPr>
          <a:xfrm rot="-1054462">
            <a:off x="3311157" y="6314197"/>
            <a:ext cx="6849141" cy="8190303"/>
          </a:xfrm>
          <a:custGeom>
            <a:avLst/>
            <a:gdLst/>
            <a:ahLst/>
            <a:cxnLst/>
            <a:rect l="l" t="t" r="r" b="b"/>
            <a:pathLst>
              <a:path w="6849141" h="8190303">
                <a:moveTo>
                  <a:pt x="0" y="0"/>
                </a:moveTo>
                <a:lnTo>
                  <a:pt x="6849141" y="0"/>
                </a:lnTo>
                <a:lnTo>
                  <a:pt x="6849141" y="8190302"/>
                </a:lnTo>
                <a:lnTo>
                  <a:pt x="0" y="8190302"/>
                </a:lnTo>
                <a:lnTo>
                  <a:pt x="0" y="0"/>
                </a:lnTo>
                <a:close/>
              </a:path>
            </a:pathLst>
          </a:custGeom>
          <a:blipFill>
            <a:blip r:embed="rId3"/>
            <a:stretch>
              <a:fillRect/>
            </a:stretch>
          </a:blipFill>
        </p:spPr>
        <p:txBody>
          <a:bodyPr/>
          <a:lstStyle/>
          <a:p>
            <a:endParaRPr lang="uk-UA"/>
          </a:p>
        </p:txBody>
      </p:sp>
      <p:sp>
        <p:nvSpPr>
          <p:cNvPr id="6" name="Freeform 6"/>
          <p:cNvSpPr/>
          <p:nvPr/>
        </p:nvSpPr>
        <p:spPr>
          <a:xfrm rot="-7425903">
            <a:off x="-2724856" y="5579619"/>
            <a:ext cx="6706736" cy="8020013"/>
          </a:xfrm>
          <a:custGeom>
            <a:avLst/>
            <a:gdLst/>
            <a:ahLst/>
            <a:cxnLst/>
            <a:rect l="l" t="t" r="r" b="b"/>
            <a:pathLst>
              <a:path w="6706736" h="8020013">
                <a:moveTo>
                  <a:pt x="0" y="0"/>
                </a:moveTo>
                <a:lnTo>
                  <a:pt x="6706736" y="0"/>
                </a:lnTo>
                <a:lnTo>
                  <a:pt x="6706736" y="8020014"/>
                </a:lnTo>
                <a:lnTo>
                  <a:pt x="0" y="8020014"/>
                </a:lnTo>
                <a:lnTo>
                  <a:pt x="0" y="0"/>
                </a:lnTo>
                <a:close/>
              </a:path>
            </a:pathLst>
          </a:custGeom>
          <a:blipFill>
            <a:blip r:embed="rId3"/>
            <a:stretch>
              <a:fillRect/>
            </a:stretch>
          </a:blipFill>
        </p:spPr>
        <p:txBody>
          <a:bodyPr/>
          <a:lstStyle/>
          <a:p>
            <a:endParaRPr lang="uk-UA"/>
          </a:p>
        </p:txBody>
      </p:sp>
      <p:sp>
        <p:nvSpPr>
          <p:cNvPr id="7" name="Freeform 7"/>
          <p:cNvSpPr/>
          <p:nvPr/>
        </p:nvSpPr>
        <p:spPr>
          <a:xfrm>
            <a:off x="-120109" y="1288945"/>
            <a:ext cx="9588467" cy="6651999"/>
          </a:xfrm>
          <a:custGeom>
            <a:avLst/>
            <a:gdLst/>
            <a:ahLst/>
            <a:cxnLst/>
            <a:rect l="l" t="t" r="r" b="b"/>
            <a:pathLst>
              <a:path w="9588467" h="6651999">
                <a:moveTo>
                  <a:pt x="0" y="0"/>
                </a:moveTo>
                <a:lnTo>
                  <a:pt x="9588467" y="0"/>
                </a:lnTo>
                <a:lnTo>
                  <a:pt x="9588467" y="6651999"/>
                </a:lnTo>
                <a:lnTo>
                  <a:pt x="0" y="6651999"/>
                </a:lnTo>
                <a:lnTo>
                  <a:pt x="0" y="0"/>
                </a:lnTo>
                <a:close/>
              </a:path>
            </a:pathLst>
          </a:custGeom>
          <a:blipFill>
            <a:blip r:embed="rId4"/>
            <a:stretch>
              <a:fillRect/>
            </a:stretch>
          </a:blipFill>
        </p:spPr>
        <p:txBody>
          <a:bodyPr/>
          <a:lstStyle/>
          <a:p>
            <a:endParaRPr lang="uk-UA"/>
          </a:p>
        </p:txBody>
      </p:sp>
      <p:sp>
        <p:nvSpPr>
          <p:cNvPr id="8" name="TextBox 8"/>
          <p:cNvSpPr txBox="1"/>
          <p:nvPr/>
        </p:nvSpPr>
        <p:spPr>
          <a:xfrm>
            <a:off x="10098768" y="1110899"/>
            <a:ext cx="16708411" cy="890950"/>
          </a:xfrm>
          <a:prstGeom prst="rect">
            <a:avLst/>
          </a:prstGeom>
        </p:spPr>
        <p:txBody>
          <a:bodyPr lIns="0" tIns="0" rIns="0" bIns="0" rtlCol="0" anchor="t">
            <a:spAutoFit/>
          </a:bodyPr>
          <a:lstStyle/>
          <a:p>
            <a:pPr algn="l">
              <a:lnSpc>
                <a:spcPts val="7699"/>
              </a:lnSpc>
            </a:pPr>
            <a:r>
              <a:rPr lang="pt-BR" sz="5499" noProof="0" dirty="0">
                <a:solidFill>
                  <a:srgbClr val="000000"/>
                </a:solidFill>
                <a:latin typeface="Bebas Neue Cyrillic"/>
                <a:ea typeface="Bebas Neue Cyrillic"/>
                <a:cs typeface="Bebas Neue Cyrillic"/>
                <a:sym typeface="Bebas Neue Cyrillic"/>
              </a:rPr>
              <a:t>O início da Segunda Guerra Mundial</a:t>
            </a:r>
            <a:endParaRPr lang="uk-UA" sz="5499" noProof="0" dirty="0">
              <a:solidFill>
                <a:srgbClr val="000000"/>
              </a:solidFill>
              <a:latin typeface="Bebas Neue Cyrillic"/>
              <a:ea typeface="Bebas Neue Cyrillic"/>
              <a:cs typeface="Bebas Neue Cyrillic"/>
              <a:sym typeface="Bebas Neue Cyrillic"/>
            </a:endParaRPr>
          </a:p>
        </p:txBody>
      </p:sp>
      <p:sp>
        <p:nvSpPr>
          <p:cNvPr id="9" name="TextBox 9"/>
          <p:cNvSpPr txBox="1"/>
          <p:nvPr/>
        </p:nvSpPr>
        <p:spPr>
          <a:xfrm>
            <a:off x="10098768" y="2451453"/>
            <a:ext cx="7941553" cy="7518084"/>
          </a:xfrm>
          <a:prstGeom prst="rect">
            <a:avLst/>
          </a:prstGeom>
        </p:spPr>
        <p:txBody>
          <a:bodyPr wrap="square" lIns="0" tIns="0" rIns="0" bIns="0" rtlCol="0" anchor="t">
            <a:spAutoFit/>
          </a:bodyPr>
          <a:lstStyle/>
          <a:p>
            <a:pPr algn="l">
              <a:lnSpc>
                <a:spcPts val="4900"/>
              </a:lnSpc>
            </a:pPr>
            <a:r>
              <a:rPr lang="pt-BR" sz="3500" noProof="0" dirty="0">
                <a:solidFill>
                  <a:srgbClr val="000000"/>
                </a:solidFill>
                <a:latin typeface="Klein Condensed"/>
                <a:ea typeface="Klein Condensed"/>
                <a:cs typeface="Klein Condensed"/>
                <a:sym typeface="Klein Condensed"/>
              </a:rPr>
              <a:t>No dia 1 de setembro de 1939, a Alemanha nazi atacou a Polónia. A Grã-Bretanha e a França declararam guerra a Hitler. A União Soviética hesitou e Hitler instigou Estaline a invadir imediatamente a Polónia, ameaçando criar um Estado ucraniano independente no ocidente.</a:t>
            </a:r>
          </a:p>
          <a:p>
            <a:pPr algn="l">
              <a:lnSpc>
                <a:spcPts val="4900"/>
              </a:lnSpc>
            </a:pPr>
            <a:endParaRPr lang="pt-BR" sz="2000" noProof="0" dirty="0">
              <a:solidFill>
                <a:srgbClr val="000000"/>
              </a:solidFill>
              <a:latin typeface="Klein Condensed"/>
              <a:ea typeface="Klein Condensed"/>
              <a:cs typeface="Klein Condensed"/>
              <a:sym typeface="Klein Condensed"/>
            </a:endParaRPr>
          </a:p>
          <a:p>
            <a:pPr algn="l">
              <a:lnSpc>
                <a:spcPts val="4900"/>
              </a:lnSpc>
            </a:pPr>
            <a:r>
              <a:rPr lang="pt-BR" sz="3500" noProof="0" dirty="0">
                <a:solidFill>
                  <a:srgbClr val="000000"/>
                </a:solidFill>
                <a:latin typeface="Klein Condensed"/>
                <a:ea typeface="Klein Condensed"/>
                <a:cs typeface="Klein Condensed"/>
                <a:sym typeface="Klein Condensed"/>
              </a:rPr>
              <a:t>No dia 17 de setembro, a União Soviética ocupou o teritório da atual Ucrânia ocidental. Assim, </a:t>
            </a:r>
            <a:r>
              <a:rPr lang="en-US" sz="3500" dirty="0">
                <a:solidFill>
                  <a:srgbClr val="000000"/>
                </a:solidFill>
                <a:latin typeface="Klein Condensed"/>
                <a:ea typeface="Klein Condensed"/>
                <a:cs typeface="Klein Condensed"/>
                <a:sym typeface="Klein Condensed"/>
              </a:rPr>
              <a:t>at</a:t>
            </a:r>
            <a:r>
              <a:rPr lang="pt-PT" sz="3500" dirty="0">
                <a:solidFill>
                  <a:srgbClr val="000000"/>
                </a:solidFill>
                <a:latin typeface="Klein Condensed"/>
                <a:ea typeface="Klein Condensed"/>
                <a:cs typeface="Klein Condensed"/>
                <a:sym typeface="Klein Condensed"/>
              </a:rPr>
              <a:t>é</a:t>
            </a:r>
            <a:r>
              <a:rPr lang="pt-BR" sz="3500" noProof="0" dirty="0">
                <a:solidFill>
                  <a:srgbClr val="000000"/>
                </a:solidFill>
                <a:latin typeface="Klein Condensed"/>
                <a:ea typeface="Klein Condensed"/>
                <a:cs typeface="Klein Condensed"/>
                <a:sym typeface="Klein Condensed"/>
              </a:rPr>
              <a:t> o início da guerra até 22 de junho de 1941, a União Soviética e a Alemanha foram aliados.</a:t>
            </a:r>
            <a:endParaRPr lang="uk-UA" sz="3500" noProof="0" dirty="0">
              <a:solidFill>
                <a:srgbClr val="000000"/>
              </a:solidFill>
              <a:latin typeface="Klein Condensed"/>
              <a:ea typeface="Klein Condensed"/>
              <a:cs typeface="Klein Condensed"/>
              <a:sym typeface="Klein Condensed"/>
            </a:endParaRPr>
          </a:p>
        </p:txBody>
      </p:sp>
      <p:sp>
        <p:nvSpPr>
          <p:cNvPr id="10" name="TextBox 10"/>
          <p:cNvSpPr txBox="1"/>
          <p:nvPr/>
        </p:nvSpPr>
        <p:spPr>
          <a:xfrm>
            <a:off x="-120108" y="8434341"/>
            <a:ext cx="8719430" cy="915034"/>
          </a:xfrm>
          <a:prstGeom prst="rect">
            <a:avLst/>
          </a:prstGeom>
        </p:spPr>
        <p:txBody>
          <a:bodyPr wrap="square" lIns="0" tIns="0" rIns="0" bIns="0" rtlCol="0" anchor="t">
            <a:spAutoFit/>
          </a:bodyPr>
          <a:lstStyle/>
          <a:p>
            <a:pPr algn="l">
              <a:lnSpc>
                <a:spcPts val="3640"/>
              </a:lnSpc>
              <a:spcBef>
                <a:spcPct val="0"/>
              </a:spcBef>
            </a:pPr>
            <a:r>
              <a:rPr lang="pt-BR" sz="2600" b="1" noProof="0" dirty="0">
                <a:solidFill>
                  <a:srgbClr val="FFFFFF"/>
                </a:solidFill>
                <a:latin typeface="Klein Condensed"/>
                <a:ea typeface="Klein Condensed"/>
                <a:cs typeface="Klein Condensed"/>
                <a:sym typeface="Klein Condensed"/>
              </a:rPr>
              <a:t>Soldados do Exército Vermelho atravessam a fronteira soviético-polaca. 17 de setembro de 1939</a:t>
            </a:r>
            <a:endParaRPr lang="uk-UA" sz="2600" b="1" noProof="0" dirty="0">
              <a:solidFill>
                <a:srgbClr val="FFFFFF"/>
              </a:solidFill>
              <a:latin typeface="Klein Condensed"/>
              <a:ea typeface="Klein Condensed"/>
              <a:cs typeface="Klein Condensed"/>
              <a:sym typeface="Klein Condense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1111" b="-21111"/>
            </a:stretch>
          </a:blipFill>
        </p:spPr>
        <p:txBody>
          <a:bodyPr/>
          <a:lstStyle/>
          <a:p>
            <a:endParaRPr lang="uk-UA"/>
          </a:p>
        </p:txBody>
      </p:sp>
      <p:sp>
        <p:nvSpPr>
          <p:cNvPr id="3" name="Freeform 3"/>
          <p:cNvSpPr/>
          <p:nvPr/>
        </p:nvSpPr>
        <p:spPr>
          <a:xfrm rot="5986206">
            <a:off x="-2414442" y="8950285"/>
            <a:ext cx="6408472" cy="7663345"/>
          </a:xfrm>
          <a:custGeom>
            <a:avLst/>
            <a:gdLst/>
            <a:ahLst/>
            <a:cxnLst/>
            <a:rect l="l" t="t" r="r" b="b"/>
            <a:pathLst>
              <a:path w="6408472" h="7663345">
                <a:moveTo>
                  <a:pt x="0" y="0"/>
                </a:moveTo>
                <a:lnTo>
                  <a:pt x="6408473" y="0"/>
                </a:lnTo>
                <a:lnTo>
                  <a:pt x="6408473" y="7663345"/>
                </a:lnTo>
                <a:lnTo>
                  <a:pt x="0" y="7663345"/>
                </a:lnTo>
                <a:lnTo>
                  <a:pt x="0" y="0"/>
                </a:lnTo>
                <a:close/>
              </a:path>
            </a:pathLst>
          </a:custGeom>
          <a:blipFill>
            <a:blip r:embed="rId3"/>
            <a:stretch>
              <a:fillRect/>
            </a:stretch>
          </a:blipFill>
        </p:spPr>
        <p:txBody>
          <a:bodyPr/>
          <a:lstStyle/>
          <a:p>
            <a:endParaRPr lang="uk-UA"/>
          </a:p>
        </p:txBody>
      </p:sp>
      <p:sp>
        <p:nvSpPr>
          <p:cNvPr id="4" name="Freeform 4"/>
          <p:cNvSpPr/>
          <p:nvPr/>
        </p:nvSpPr>
        <p:spPr>
          <a:xfrm rot="-10410202">
            <a:off x="16063696" y="-1165027"/>
            <a:ext cx="6263771" cy="7490309"/>
          </a:xfrm>
          <a:custGeom>
            <a:avLst/>
            <a:gdLst/>
            <a:ahLst/>
            <a:cxnLst/>
            <a:rect l="l" t="t" r="r" b="b"/>
            <a:pathLst>
              <a:path w="6263771" h="7490309">
                <a:moveTo>
                  <a:pt x="0" y="0"/>
                </a:moveTo>
                <a:lnTo>
                  <a:pt x="6263771" y="0"/>
                </a:lnTo>
                <a:lnTo>
                  <a:pt x="6263771" y="7490308"/>
                </a:lnTo>
                <a:lnTo>
                  <a:pt x="0" y="7490308"/>
                </a:lnTo>
                <a:lnTo>
                  <a:pt x="0" y="0"/>
                </a:lnTo>
                <a:close/>
              </a:path>
            </a:pathLst>
          </a:custGeom>
          <a:blipFill>
            <a:blip r:embed="rId3"/>
            <a:stretch>
              <a:fillRect/>
            </a:stretch>
          </a:blipFill>
        </p:spPr>
        <p:txBody>
          <a:bodyPr/>
          <a:lstStyle/>
          <a:p>
            <a:endParaRPr lang="uk-UA"/>
          </a:p>
        </p:txBody>
      </p:sp>
      <p:sp>
        <p:nvSpPr>
          <p:cNvPr id="5" name="Freeform 5"/>
          <p:cNvSpPr/>
          <p:nvPr/>
        </p:nvSpPr>
        <p:spPr>
          <a:xfrm rot="-8592103">
            <a:off x="7079839" y="7476346"/>
            <a:ext cx="6845132" cy="8185509"/>
          </a:xfrm>
          <a:custGeom>
            <a:avLst/>
            <a:gdLst/>
            <a:ahLst/>
            <a:cxnLst/>
            <a:rect l="l" t="t" r="r" b="b"/>
            <a:pathLst>
              <a:path w="6845132" h="8185509">
                <a:moveTo>
                  <a:pt x="0" y="0"/>
                </a:moveTo>
                <a:lnTo>
                  <a:pt x="6845132" y="0"/>
                </a:lnTo>
                <a:lnTo>
                  <a:pt x="6845132" y="8185510"/>
                </a:lnTo>
                <a:lnTo>
                  <a:pt x="0" y="8185510"/>
                </a:lnTo>
                <a:lnTo>
                  <a:pt x="0" y="0"/>
                </a:lnTo>
                <a:close/>
              </a:path>
            </a:pathLst>
          </a:custGeom>
          <a:blipFill>
            <a:blip r:embed="rId3"/>
            <a:stretch>
              <a:fillRect/>
            </a:stretch>
          </a:blipFill>
        </p:spPr>
        <p:txBody>
          <a:bodyPr/>
          <a:lstStyle/>
          <a:p>
            <a:endParaRPr lang="uk-UA"/>
          </a:p>
        </p:txBody>
      </p:sp>
      <p:sp>
        <p:nvSpPr>
          <p:cNvPr id="6" name="Freeform 6"/>
          <p:cNvSpPr/>
          <p:nvPr/>
        </p:nvSpPr>
        <p:spPr>
          <a:xfrm rot="-7425903">
            <a:off x="14580220" y="4963970"/>
            <a:ext cx="6706736" cy="8020013"/>
          </a:xfrm>
          <a:custGeom>
            <a:avLst/>
            <a:gdLst/>
            <a:ahLst/>
            <a:cxnLst/>
            <a:rect l="l" t="t" r="r" b="b"/>
            <a:pathLst>
              <a:path w="6706736" h="8020013">
                <a:moveTo>
                  <a:pt x="0" y="0"/>
                </a:moveTo>
                <a:lnTo>
                  <a:pt x="6706736" y="0"/>
                </a:lnTo>
                <a:lnTo>
                  <a:pt x="6706736" y="8020013"/>
                </a:lnTo>
                <a:lnTo>
                  <a:pt x="0" y="8020013"/>
                </a:lnTo>
                <a:lnTo>
                  <a:pt x="0" y="0"/>
                </a:lnTo>
                <a:close/>
              </a:path>
            </a:pathLst>
          </a:custGeom>
          <a:blipFill>
            <a:blip r:embed="rId3"/>
            <a:stretch>
              <a:fillRect/>
            </a:stretch>
          </a:blipFill>
        </p:spPr>
        <p:txBody>
          <a:bodyPr/>
          <a:lstStyle/>
          <a:p>
            <a:endParaRPr lang="uk-UA"/>
          </a:p>
        </p:txBody>
      </p:sp>
      <p:sp>
        <p:nvSpPr>
          <p:cNvPr id="7" name="Freeform 7"/>
          <p:cNvSpPr/>
          <p:nvPr/>
        </p:nvSpPr>
        <p:spPr>
          <a:xfrm>
            <a:off x="8663665" y="1981147"/>
            <a:ext cx="9624335" cy="6857339"/>
          </a:xfrm>
          <a:custGeom>
            <a:avLst/>
            <a:gdLst/>
            <a:ahLst/>
            <a:cxnLst/>
            <a:rect l="l" t="t" r="r" b="b"/>
            <a:pathLst>
              <a:path w="9624335" h="6857339">
                <a:moveTo>
                  <a:pt x="0" y="0"/>
                </a:moveTo>
                <a:lnTo>
                  <a:pt x="9624335" y="0"/>
                </a:lnTo>
                <a:lnTo>
                  <a:pt x="9624335" y="6857339"/>
                </a:lnTo>
                <a:lnTo>
                  <a:pt x="0" y="6857339"/>
                </a:lnTo>
                <a:lnTo>
                  <a:pt x="0" y="0"/>
                </a:lnTo>
                <a:close/>
              </a:path>
            </a:pathLst>
          </a:custGeom>
          <a:blipFill>
            <a:blip r:embed="rId4"/>
            <a:stretch>
              <a:fillRect/>
            </a:stretch>
          </a:blipFill>
        </p:spPr>
        <p:txBody>
          <a:bodyPr/>
          <a:lstStyle/>
          <a:p>
            <a:endParaRPr lang="uk-UA"/>
          </a:p>
        </p:txBody>
      </p:sp>
      <p:sp>
        <p:nvSpPr>
          <p:cNvPr id="8" name="TextBox 8"/>
          <p:cNvSpPr txBox="1"/>
          <p:nvPr/>
        </p:nvSpPr>
        <p:spPr>
          <a:xfrm>
            <a:off x="773047" y="291896"/>
            <a:ext cx="17692085" cy="1878399"/>
          </a:xfrm>
          <a:prstGeom prst="rect">
            <a:avLst/>
          </a:prstGeom>
        </p:spPr>
        <p:txBody>
          <a:bodyPr wrap="square" lIns="0" tIns="0" rIns="0" bIns="0" rtlCol="0" anchor="t">
            <a:spAutoFit/>
          </a:bodyPr>
          <a:lstStyle/>
          <a:p>
            <a:pPr algn="l">
              <a:lnSpc>
                <a:spcPts val="7699"/>
              </a:lnSpc>
            </a:pPr>
            <a:r>
              <a:rPr lang="pt-BR" sz="5499" noProof="0" dirty="0">
                <a:solidFill>
                  <a:srgbClr val="000000"/>
                </a:solidFill>
                <a:latin typeface="Bebas Neue Cyrillic"/>
                <a:ea typeface="Bebas Neue Cyrillic"/>
                <a:cs typeface="Bebas Neue Cyrillic"/>
                <a:sym typeface="Bebas Neue Cyrillic"/>
              </a:rPr>
              <a:t>22 de junho de 1941 - início da guerra entre a Alemnha </a:t>
            </a:r>
          </a:p>
          <a:p>
            <a:pPr algn="l">
              <a:lnSpc>
                <a:spcPts val="7699"/>
              </a:lnSpc>
            </a:pPr>
            <a:r>
              <a:rPr lang="pt-BR" sz="5499" noProof="0" dirty="0">
                <a:solidFill>
                  <a:srgbClr val="000000"/>
                </a:solidFill>
                <a:latin typeface="Bebas Neue Cyrillic"/>
                <a:ea typeface="Bebas Neue Cyrillic"/>
                <a:cs typeface="Bebas Neue Cyrillic"/>
                <a:sym typeface="Bebas Neue Cyrillic"/>
              </a:rPr>
              <a:t>e a UniÃo Sovietica</a:t>
            </a:r>
            <a:endParaRPr lang="uk-UA" sz="5499" noProof="0" dirty="0">
              <a:solidFill>
                <a:srgbClr val="000000"/>
              </a:solidFill>
              <a:latin typeface="Bebas Neue Cyrillic"/>
              <a:ea typeface="Bebas Neue Cyrillic"/>
              <a:cs typeface="Bebas Neue Cyrillic"/>
              <a:sym typeface="Bebas Neue Cyrillic"/>
            </a:endParaRPr>
          </a:p>
        </p:txBody>
      </p:sp>
      <p:sp>
        <p:nvSpPr>
          <p:cNvPr id="9" name="TextBox 9"/>
          <p:cNvSpPr txBox="1"/>
          <p:nvPr/>
        </p:nvSpPr>
        <p:spPr>
          <a:xfrm>
            <a:off x="789795" y="2207772"/>
            <a:ext cx="7428977" cy="7518084"/>
          </a:xfrm>
          <a:prstGeom prst="rect">
            <a:avLst/>
          </a:prstGeom>
        </p:spPr>
        <p:txBody>
          <a:bodyPr lIns="0" tIns="0" rIns="0" bIns="0" rtlCol="0" anchor="t">
            <a:spAutoFit/>
          </a:bodyPr>
          <a:lstStyle/>
          <a:p>
            <a:pPr algn="l">
              <a:lnSpc>
                <a:spcPts val="4901"/>
              </a:lnSpc>
            </a:pPr>
            <a:r>
              <a:rPr lang="pt-BR" sz="3500" noProof="0" dirty="0">
                <a:solidFill>
                  <a:srgbClr val="000000"/>
                </a:solidFill>
                <a:latin typeface="Klein Condensed"/>
                <a:ea typeface="Klein Condensed"/>
                <a:cs typeface="Klein Condensed"/>
                <a:sym typeface="Klein Condensed"/>
              </a:rPr>
              <a:t>No dia 18 de dezembro de 1940, Hitler assinou o plano Barbarossa, uma ofensiva contra a União das Repúblicas Socialistas Soviéticas. Na noite de 22 de junho de 1941, os aviões alemães já tinham bombardeado</a:t>
            </a:r>
            <a:r>
              <a:rPr lang="pt-BR" sz="3500" dirty="0">
                <a:solidFill>
                  <a:srgbClr val="000000"/>
                </a:solidFill>
                <a:latin typeface="Klein Condensed"/>
                <a:ea typeface="Klein Condensed"/>
                <a:cs typeface="Klein Condensed"/>
                <a:sym typeface="Klein Condensed"/>
              </a:rPr>
              <a:t> as cidades de</a:t>
            </a:r>
            <a:r>
              <a:rPr lang="pt-BR" sz="3500" noProof="0" dirty="0">
                <a:solidFill>
                  <a:srgbClr val="000000"/>
                </a:solidFill>
                <a:latin typeface="Klein Condensed"/>
                <a:ea typeface="Klein Condensed"/>
                <a:cs typeface="Klein Condensed"/>
                <a:sym typeface="Klein Condensed"/>
              </a:rPr>
              <a:t> Zhytomyr, Kyiv, Odesa, Sevastopol e outras.</a:t>
            </a:r>
          </a:p>
          <a:p>
            <a:pPr algn="l">
              <a:lnSpc>
                <a:spcPts val="4901"/>
              </a:lnSpc>
            </a:pPr>
            <a:r>
              <a:rPr lang="pt-BR" sz="3500" noProof="0" dirty="0">
                <a:solidFill>
                  <a:srgbClr val="000000"/>
                </a:solidFill>
                <a:latin typeface="Klein Condensed"/>
                <a:ea typeface="Klein Condensed"/>
                <a:cs typeface="Klein Condensed"/>
                <a:sym typeface="Klein Condensed"/>
              </a:rPr>
              <a:t>A União Soviética passou de um aliado ao inimigo. </a:t>
            </a:r>
          </a:p>
          <a:p>
            <a:pPr algn="l">
              <a:lnSpc>
                <a:spcPts val="4901"/>
              </a:lnSpc>
            </a:pPr>
            <a:r>
              <a:rPr lang="pt-BR" sz="3500" noProof="0" dirty="0">
                <a:solidFill>
                  <a:srgbClr val="000000"/>
                </a:solidFill>
                <a:latin typeface="Klein Condensed"/>
                <a:ea typeface="Klein Condensed"/>
                <a:cs typeface="Klein Condensed"/>
                <a:sym typeface="Klein Condensed"/>
              </a:rPr>
              <a:t>A Alemanha avançava constantemente para leste e, no dia 22 de julho de 1942, ocupou a Ucrânia completamente.</a:t>
            </a:r>
            <a:endParaRPr lang="en-US" sz="3500" dirty="0">
              <a:solidFill>
                <a:srgbClr val="000000"/>
              </a:solidFill>
              <a:latin typeface="Klein Condensed"/>
              <a:ea typeface="Klein Condensed"/>
              <a:cs typeface="Klein Condensed"/>
              <a:sym typeface="Klein Condensed"/>
            </a:endParaRPr>
          </a:p>
        </p:txBody>
      </p:sp>
      <p:sp>
        <p:nvSpPr>
          <p:cNvPr id="10" name="TextBox 10"/>
          <p:cNvSpPr txBox="1"/>
          <p:nvPr/>
        </p:nvSpPr>
        <p:spPr>
          <a:xfrm>
            <a:off x="8663665" y="9191625"/>
            <a:ext cx="9978600" cy="457834"/>
          </a:xfrm>
          <a:prstGeom prst="rect">
            <a:avLst/>
          </a:prstGeom>
        </p:spPr>
        <p:txBody>
          <a:bodyPr lIns="0" tIns="0" rIns="0" bIns="0" rtlCol="0" anchor="t">
            <a:spAutoFit/>
          </a:bodyPr>
          <a:lstStyle/>
          <a:p>
            <a:pPr algn="ctr">
              <a:lnSpc>
                <a:spcPts val="3640"/>
              </a:lnSpc>
              <a:spcBef>
                <a:spcPct val="0"/>
              </a:spcBef>
            </a:pPr>
            <a:r>
              <a:rPr lang="pt-BR" sz="2600" noProof="0" dirty="0">
                <a:solidFill>
                  <a:srgbClr val="FFFFFF"/>
                </a:solidFill>
                <a:latin typeface="Klein Condensed"/>
                <a:ea typeface="Klein Condensed"/>
                <a:cs typeface="Klein Condensed"/>
                <a:sym typeface="Klein Condensed"/>
              </a:rPr>
              <a:t>Soldados da Wehrmacht numa aldeia perto de Kharkiv. 1942</a:t>
            </a:r>
            <a:endParaRPr lang="en-US" sz="2600" dirty="0">
              <a:solidFill>
                <a:srgbClr val="FFFFFF"/>
              </a:solidFill>
              <a:latin typeface="Klein Condensed"/>
              <a:ea typeface="Klein Condensed"/>
              <a:cs typeface="Klein Condensed"/>
              <a:sym typeface="Klein Condense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1111" b="-21111"/>
            </a:stretch>
          </a:blipFill>
        </p:spPr>
        <p:txBody>
          <a:bodyPr/>
          <a:lstStyle/>
          <a:p>
            <a:endParaRPr lang="uk-UA"/>
          </a:p>
        </p:txBody>
      </p:sp>
      <p:sp>
        <p:nvSpPr>
          <p:cNvPr id="3" name="Freeform 3"/>
          <p:cNvSpPr/>
          <p:nvPr/>
        </p:nvSpPr>
        <p:spPr>
          <a:xfrm rot="5043906">
            <a:off x="591358" y="8814298"/>
            <a:ext cx="6408472" cy="7663345"/>
          </a:xfrm>
          <a:custGeom>
            <a:avLst/>
            <a:gdLst/>
            <a:ahLst/>
            <a:cxnLst/>
            <a:rect l="l" t="t" r="r" b="b"/>
            <a:pathLst>
              <a:path w="6408472" h="7663345">
                <a:moveTo>
                  <a:pt x="0" y="0"/>
                </a:moveTo>
                <a:lnTo>
                  <a:pt x="6408472" y="0"/>
                </a:lnTo>
                <a:lnTo>
                  <a:pt x="6408472" y="7663345"/>
                </a:lnTo>
                <a:lnTo>
                  <a:pt x="0" y="7663345"/>
                </a:lnTo>
                <a:lnTo>
                  <a:pt x="0" y="0"/>
                </a:lnTo>
                <a:close/>
              </a:path>
            </a:pathLst>
          </a:custGeom>
          <a:blipFill>
            <a:blip r:embed="rId3"/>
            <a:stretch>
              <a:fillRect/>
            </a:stretch>
          </a:blipFill>
        </p:spPr>
        <p:txBody>
          <a:bodyPr/>
          <a:lstStyle/>
          <a:p>
            <a:endParaRPr lang="uk-UA"/>
          </a:p>
        </p:txBody>
      </p:sp>
      <p:sp>
        <p:nvSpPr>
          <p:cNvPr id="4" name="Freeform 4"/>
          <p:cNvSpPr/>
          <p:nvPr/>
        </p:nvSpPr>
        <p:spPr>
          <a:xfrm rot="-6024432">
            <a:off x="-4025377" y="-6044880"/>
            <a:ext cx="6263771" cy="7490309"/>
          </a:xfrm>
          <a:custGeom>
            <a:avLst/>
            <a:gdLst/>
            <a:ahLst/>
            <a:cxnLst/>
            <a:rect l="l" t="t" r="r" b="b"/>
            <a:pathLst>
              <a:path w="6263771" h="7490309">
                <a:moveTo>
                  <a:pt x="0" y="0"/>
                </a:moveTo>
                <a:lnTo>
                  <a:pt x="6263770" y="0"/>
                </a:lnTo>
                <a:lnTo>
                  <a:pt x="6263770" y="7490308"/>
                </a:lnTo>
                <a:lnTo>
                  <a:pt x="0" y="7490308"/>
                </a:lnTo>
                <a:lnTo>
                  <a:pt x="0" y="0"/>
                </a:lnTo>
                <a:close/>
              </a:path>
            </a:pathLst>
          </a:custGeom>
          <a:blipFill>
            <a:blip r:embed="rId3"/>
            <a:stretch>
              <a:fillRect/>
            </a:stretch>
          </a:blipFill>
        </p:spPr>
        <p:txBody>
          <a:bodyPr/>
          <a:lstStyle/>
          <a:p>
            <a:endParaRPr lang="uk-UA"/>
          </a:p>
        </p:txBody>
      </p:sp>
      <p:sp>
        <p:nvSpPr>
          <p:cNvPr id="5" name="Freeform 5"/>
          <p:cNvSpPr/>
          <p:nvPr/>
        </p:nvSpPr>
        <p:spPr>
          <a:xfrm rot="-6805057">
            <a:off x="6222796" y="7482801"/>
            <a:ext cx="6882003" cy="8229600"/>
          </a:xfrm>
          <a:custGeom>
            <a:avLst/>
            <a:gdLst/>
            <a:ahLst/>
            <a:cxnLst/>
            <a:rect l="l" t="t" r="r" b="b"/>
            <a:pathLst>
              <a:path w="6882003" h="8229600">
                <a:moveTo>
                  <a:pt x="0" y="0"/>
                </a:moveTo>
                <a:lnTo>
                  <a:pt x="6882003" y="0"/>
                </a:lnTo>
                <a:lnTo>
                  <a:pt x="6882003" y="8229600"/>
                </a:lnTo>
                <a:lnTo>
                  <a:pt x="0" y="8229600"/>
                </a:lnTo>
                <a:lnTo>
                  <a:pt x="0" y="0"/>
                </a:lnTo>
                <a:close/>
              </a:path>
            </a:pathLst>
          </a:custGeom>
          <a:blipFill>
            <a:blip r:embed="rId3"/>
            <a:stretch>
              <a:fillRect/>
            </a:stretch>
          </a:blipFill>
        </p:spPr>
        <p:txBody>
          <a:bodyPr/>
          <a:lstStyle/>
          <a:p>
            <a:endParaRPr lang="uk-UA"/>
          </a:p>
        </p:txBody>
      </p:sp>
      <p:sp>
        <p:nvSpPr>
          <p:cNvPr id="6" name="Freeform 6"/>
          <p:cNvSpPr/>
          <p:nvPr/>
        </p:nvSpPr>
        <p:spPr>
          <a:xfrm rot="-7045594">
            <a:off x="13586232" y="5052714"/>
            <a:ext cx="6706736" cy="8020013"/>
          </a:xfrm>
          <a:custGeom>
            <a:avLst/>
            <a:gdLst/>
            <a:ahLst/>
            <a:cxnLst/>
            <a:rect l="l" t="t" r="r" b="b"/>
            <a:pathLst>
              <a:path w="6706736" h="8020013">
                <a:moveTo>
                  <a:pt x="0" y="0"/>
                </a:moveTo>
                <a:lnTo>
                  <a:pt x="6706736" y="0"/>
                </a:lnTo>
                <a:lnTo>
                  <a:pt x="6706736" y="8020013"/>
                </a:lnTo>
                <a:lnTo>
                  <a:pt x="0" y="8020013"/>
                </a:lnTo>
                <a:lnTo>
                  <a:pt x="0" y="0"/>
                </a:lnTo>
                <a:close/>
              </a:path>
            </a:pathLst>
          </a:custGeom>
          <a:blipFill>
            <a:blip r:embed="rId3"/>
            <a:stretch>
              <a:fillRect/>
            </a:stretch>
          </a:blipFill>
        </p:spPr>
        <p:txBody>
          <a:bodyPr/>
          <a:lstStyle/>
          <a:p>
            <a:endParaRPr lang="uk-UA"/>
          </a:p>
        </p:txBody>
      </p:sp>
      <p:sp>
        <p:nvSpPr>
          <p:cNvPr id="7" name="Freeform 7"/>
          <p:cNvSpPr/>
          <p:nvPr/>
        </p:nvSpPr>
        <p:spPr>
          <a:xfrm>
            <a:off x="8552822" y="1981147"/>
            <a:ext cx="10089443" cy="6553097"/>
          </a:xfrm>
          <a:custGeom>
            <a:avLst/>
            <a:gdLst/>
            <a:ahLst/>
            <a:cxnLst/>
            <a:rect l="l" t="t" r="r" b="b"/>
            <a:pathLst>
              <a:path w="10089443" h="6553097">
                <a:moveTo>
                  <a:pt x="0" y="0"/>
                </a:moveTo>
                <a:lnTo>
                  <a:pt x="10089443" y="0"/>
                </a:lnTo>
                <a:lnTo>
                  <a:pt x="10089443" y="6553097"/>
                </a:lnTo>
                <a:lnTo>
                  <a:pt x="0" y="6553097"/>
                </a:lnTo>
                <a:lnTo>
                  <a:pt x="0" y="0"/>
                </a:lnTo>
                <a:close/>
              </a:path>
            </a:pathLst>
          </a:custGeom>
          <a:blipFill>
            <a:blip r:embed="rId4"/>
            <a:stretch>
              <a:fillRect l="-1089"/>
            </a:stretch>
          </a:blipFill>
        </p:spPr>
        <p:txBody>
          <a:bodyPr/>
          <a:lstStyle/>
          <a:p>
            <a:endParaRPr lang="uk-UA"/>
          </a:p>
        </p:txBody>
      </p:sp>
      <p:sp>
        <p:nvSpPr>
          <p:cNvPr id="8" name="TextBox 8"/>
          <p:cNvSpPr txBox="1"/>
          <p:nvPr/>
        </p:nvSpPr>
        <p:spPr>
          <a:xfrm>
            <a:off x="789795" y="826683"/>
            <a:ext cx="16708411" cy="890950"/>
          </a:xfrm>
          <a:prstGeom prst="rect">
            <a:avLst/>
          </a:prstGeom>
        </p:spPr>
        <p:txBody>
          <a:bodyPr lIns="0" tIns="0" rIns="0" bIns="0" rtlCol="0" anchor="t">
            <a:spAutoFit/>
          </a:bodyPr>
          <a:lstStyle/>
          <a:p>
            <a:pPr algn="l">
              <a:lnSpc>
                <a:spcPts val="7699"/>
              </a:lnSpc>
            </a:pPr>
            <a:r>
              <a:rPr lang="pt-BR" sz="5499" noProof="0" dirty="0">
                <a:solidFill>
                  <a:srgbClr val="000000"/>
                </a:solidFill>
                <a:latin typeface="Bebas Neue Cyrillic"/>
                <a:ea typeface="Bebas Neue Cyrillic"/>
                <a:cs typeface="Bebas Neue Cyrillic"/>
                <a:sym typeface="Bebas Neue Cyrillic"/>
              </a:rPr>
              <a:t>Os nazis e os aliados atribuíram à Ucrânia o papel de colónia</a:t>
            </a:r>
            <a:endParaRPr lang="uk-UA" sz="5499" noProof="0" dirty="0">
              <a:solidFill>
                <a:srgbClr val="000000"/>
              </a:solidFill>
              <a:latin typeface="Bebas Neue Cyrillic"/>
              <a:ea typeface="Bebas Neue Cyrillic"/>
              <a:cs typeface="Bebas Neue Cyrillic"/>
              <a:sym typeface="Bebas Neue Cyrillic"/>
            </a:endParaRPr>
          </a:p>
        </p:txBody>
      </p:sp>
      <p:sp>
        <p:nvSpPr>
          <p:cNvPr id="9" name="TextBox 9"/>
          <p:cNvSpPr txBox="1"/>
          <p:nvPr/>
        </p:nvSpPr>
        <p:spPr>
          <a:xfrm>
            <a:off x="789795" y="2142191"/>
            <a:ext cx="7148247" cy="6889707"/>
          </a:xfrm>
          <a:prstGeom prst="rect">
            <a:avLst/>
          </a:prstGeom>
        </p:spPr>
        <p:txBody>
          <a:bodyPr lIns="0" tIns="0" rIns="0" bIns="0" rtlCol="0" anchor="t">
            <a:spAutoFit/>
          </a:bodyPr>
          <a:lstStyle/>
          <a:p>
            <a:pPr algn="l">
              <a:lnSpc>
                <a:spcPts val="4901"/>
              </a:lnSpc>
            </a:pPr>
            <a:r>
              <a:rPr lang="pt-BR" sz="3500" noProof="0" dirty="0">
                <a:solidFill>
                  <a:srgbClr val="000000"/>
                </a:solidFill>
                <a:latin typeface="Klein Condensed"/>
                <a:ea typeface="Klein Condensed"/>
                <a:cs typeface="Klein Condensed"/>
                <a:sym typeface="Klein Condensed"/>
              </a:rPr>
              <a:t>Os ocupantes apresentavam-se como libertadores do domínio de Moscovo. </a:t>
            </a:r>
          </a:p>
          <a:p>
            <a:pPr algn="l">
              <a:lnSpc>
                <a:spcPts val="4901"/>
              </a:lnSpc>
            </a:pPr>
            <a:r>
              <a:rPr lang="pt-BR" sz="3500" noProof="0" dirty="0">
                <a:solidFill>
                  <a:srgbClr val="000000"/>
                </a:solidFill>
                <a:latin typeface="Klein Condensed"/>
                <a:ea typeface="Klein Condensed"/>
                <a:cs typeface="Klein Condensed"/>
                <a:sym typeface="Klein Condensed"/>
              </a:rPr>
              <a:t>Em 1941, dividiram as nossas terras da seguinte forma: distrito da Halytchyná (Galícia), zona de administração militar, Transnístria, Zakarpattia (Transcarpathia)</a:t>
            </a:r>
            <a:r>
              <a:rPr lang="uk-UA" sz="3500" noProof="0" dirty="0">
                <a:solidFill>
                  <a:srgbClr val="000000"/>
                </a:solidFill>
                <a:latin typeface="Klein Condensed"/>
                <a:ea typeface="Klein Condensed"/>
                <a:cs typeface="Klein Condensed"/>
                <a:sym typeface="Klein Condensed"/>
              </a:rPr>
              <a:t> </a:t>
            </a:r>
            <a:r>
              <a:rPr lang="pt-BR" sz="3500" noProof="0" dirty="0">
                <a:solidFill>
                  <a:srgbClr val="000000"/>
                </a:solidFill>
                <a:latin typeface="Klein Condensed"/>
                <a:ea typeface="Klein Condensed"/>
                <a:cs typeface="Klein Condensed"/>
                <a:sym typeface="Klein Condensed"/>
              </a:rPr>
              <a:t>e Comissariado do Reich da Ucrânia.</a:t>
            </a:r>
          </a:p>
          <a:p>
            <a:pPr algn="l">
              <a:lnSpc>
                <a:spcPts val="4901"/>
              </a:lnSpc>
            </a:pPr>
            <a:endParaRPr lang="pt-BR" sz="3500" noProof="0" dirty="0">
              <a:solidFill>
                <a:srgbClr val="000000"/>
              </a:solidFill>
              <a:latin typeface="Klein Condensed"/>
              <a:ea typeface="Klein Condensed"/>
              <a:cs typeface="Klein Condensed"/>
              <a:sym typeface="Klein Condensed"/>
            </a:endParaRPr>
          </a:p>
          <a:p>
            <a:pPr algn="l">
              <a:lnSpc>
                <a:spcPts val="4901"/>
              </a:lnSpc>
            </a:pPr>
            <a:r>
              <a:rPr lang="pt-BR" sz="3500" noProof="0" dirty="0">
                <a:solidFill>
                  <a:srgbClr val="000000"/>
                </a:solidFill>
                <a:latin typeface="Klein Condensed"/>
                <a:ea typeface="Klein Condensed"/>
                <a:cs typeface="Klein Condensed"/>
                <a:sym typeface="Klein Condensed"/>
              </a:rPr>
              <a:t>As piores condições de vida eram no Comissariado do Reich, onde a menor infração era punida com um tiro.</a:t>
            </a:r>
            <a:r>
              <a:rPr lang="en-US" sz="3500" dirty="0">
                <a:solidFill>
                  <a:srgbClr val="000000"/>
                </a:solidFill>
                <a:latin typeface="Klein Condensed"/>
                <a:ea typeface="Klein Condensed"/>
                <a:cs typeface="Klein Condensed"/>
                <a:sym typeface="Klein Condensed"/>
              </a:rPr>
              <a:t> </a:t>
            </a:r>
          </a:p>
        </p:txBody>
      </p:sp>
      <p:sp>
        <p:nvSpPr>
          <p:cNvPr id="10" name="TextBox 10"/>
          <p:cNvSpPr txBox="1"/>
          <p:nvPr/>
        </p:nvSpPr>
        <p:spPr>
          <a:xfrm>
            <a:off x="8552822" y="8996046"/>
            <a:ext cx="9978600" cy="457834"/>
          </a:xfrm>
          <a:prstGeom prst="rect">
            <a:avLst/>
          </a:prstGeom>
        </p:spPr>
        <p:txBody>
          <a:bodyPr lIns="0" tIns="0" rIns="0" bIns="0" rtlCol="0" anchor="t">
            <a:spAutoFit/>
          </a:bodyPr>
          <a:lstStyle/>
          <a:p>
            <a:pPr algn="ctr">
              <a:lnSpc>
                <a:spcPts val="3640"/>
              </a:lnSpc>
              <a:spcBef>
                <a:spcPct val="0"/>
              </a:spcBef>
            </a:pPr>
            <a:r>
              <a:rPr lang="pt-BR" sz="2600" noProof="0" dirty="0">
                <a:solidFill>
                  <a:srgbClr val="FFFFFF"/>
                </a:solidFill>
                <a:latin typeface="Klein Condensed"/>
                <a:ea typeface="Klein Condensed"/>
                <a:cs typeface="Klein Condensed"/>
                <a:sym typeface="Klein Condensed"/>
              </a:rPr>
              <a:t>Confisco alemão de gado à população da Ucrânia. 1941-1943</a:t>
            </a:r>
            <a:r>
              <a:rPr lang="uk-UA" sz="2600" noProof="0" dirty="0">
                <a:solidFill>
                  <a:srgbClr val="FFFFFF"/>
                </a:solidFill>
                <a:latin typeface="Klein Condensed"/>
                <a:ea typeface="Klein Condensed"/>
                <a:cs typeface="Klein Condensed"/>
                <a:sym typeface="Klein Condensed"/>
              </a:rPr>
              <a:t> </a:t>
            </a:r>
            <a:endParaRPr lang="en-US" sz="2600" dirty="0">
              <a:solidFill>
                <a:srgbClr val="FFFFFF"/>
              </a:solidFill>
              <a:latin typeface="Klein Condensed"/>
              <a:ea typeface="Klein Condensed"/>
              <a:cs typeface="Klein Condensed"/>
              <a:sym typeface="Klein Condense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1111" b="-21111"/>
            </a:stretch>
          </a:blipFill>
        </p:spPr>
        <p:txBody>
          <a:bodyPr/>
          <a:lstStyle/>
          <a:p>
            <a:endParaRPr lang="uk-UA" dirty="0"/>
          </a:p>
        </p:txBody>
      </p:sp>
      <p:sp>
        <p:nvSpPr>
          <p:cNvPr id="3" name="Freeform 3"/>
          <p:cNvSpPr/>
          <p:nvPr/>
        </p:nvSpPr>
        <p:spPr>
          <a:xfrm rot="8635229">
            <a:off x="17454187" y="-2485540"/>
            <a:ext cx="6408472" cy="7663345"/>
          </a:xfrm>
          <a:custGeom>
            <a:avLst/>
            <a:gdLst/>
            <a:ahLst/>
            <a:cxnLst/>
            <a:rect l="l" t="t" r="r" b="b"/>
            <a:pathLst>
              <a:path w="6408472" h="7663345">
                <a:moveTo>
                  <a:pt x="0" y="0"/>
                </a:moveTo>
                <a:lnTo>
                  <a:pt x="6408472" y="0"/>
                </a:lnTo>
                <a:lnTo>
                  <a:pt x="6408472" y="7663345"/>
                </a:lnTo>
                <a:lnTo>
                  <a:pt x="0" y="7663345"/>
                </a:lnTo>
                <a:lnTo>
                  <a:pt x="0" y="0"/>
                </a:lnTo>
                <a:close/>
              </a:path>
            </a:pathLst>
          </a:custGeom>
          <a:blipFill>
            <a:blip r:embed="rId3"/>
            <a:stretch>
              <a:fillRect/>
            </a:stretch>
          </a:blipFill>
        </p:spPr>
        <p:txBody>
          <a:bodyPr/>
          <a:lstStyle/>
          <a:p>
            <a:endParaRPr lang="uk-UA"/>
          </a:p>
        </p:txBody>
      </p:sp>
      <p:sp>
        <p:nvSpPr>
          <p:cNvPr id="4" name="Freeform 4"/>
          <p:cNvSpPr/>
          <p:nvPr/>
        </p:nvSpPr>
        <p:spPr>
          <a:xfrm rot="-5787715">
            <a:off x="-1379828" y="-211676"/>
            <a:ext cx="6263771" cy="7490309"/>
          </a:xfrm>
          <a:custGeom>
            <a:avLst/>
            <a:gdLst/>
            <a:ahLst/>
            <a:cxnLst/>
            <a:rect l="l" t="t" r="r" b="b"/>
            <a:pathLst>
              <a:path w="6263771" h="7490309">
                <a:moveTo>
                  <a:pt x="0" y="0"/>
                </a:moveTo>
                <a:lnTo>
                  <a:pt x="6263770" y="0"/>
                </a:lnTo>
                <a:lnTo>
                  <a:pt x="6263770" y="7490309"/>
                </a:lnTo>
                <a:lnTo>
                  <a:pt x="0" y="7490309"/>
                </a:lnTo>
                <a:lnTo>
                  <a:pt x="0" y="0"/>
                </a:lnTo>
                <a:close/>
              </a:path>
            </a:pathLst>
          </a:custGeom>
          <a:blipFill>
            <a:blip r:embed="rId3"/>
            <a:stretch>
              <a:fillRect/>
            </a:stretch>
          </a:blipFill>
        </p:spPr>
        <p:txBody>
          <a:bodyPr/>
          <a:lstStyle/>
          <a:p>
            <a:endParaRPr lang="uk-UA"/>
          </a:p>
        </p:txBody>
      </p:sp>
      <p:sp>
        <p:nvSpPr>
          <p:cNvPr id="5" name="Freeform 5"/>
          <p:cNvSpPr/>
          <p:nvPr/>
        </p:nvSpPr>
        <p:spPr>
          <a:xfrm rot="9772745">
            <a:off x="3636774" y="7395525"/>
            <a:ext cx="6849141" cy="8190303"/>
          </a:xfrm>
          <a:custGeom>
            <a:avLst/>
            <a:gdLst/>
            <a:ahLst/>
            <a:cxnLst/>
            <a:rect l="l" t="t" r="r" b="b"/>
            <a:pathLst>
              <a:path w="6849141" h="8190303">
                <a:moveTo>
                  <a:pt x="0" y="0"/>
                </a:moveTo>
                <a:lnTo>
                  <a:pt x="6849141" y="0"/>
                </a:lnTo>
                <a:lnTo>
                  <a:pt x="6849141" y="8190302"/>
                </a:lnTo>
                <a:lnTo>
                  <a:pt x="0" y="8190302"/>
                </a:lnTo>
                <a:lnTo>
                  <a:pt x="0" y="0"/>
                </a:lnTo>
                <a:close/>
              </a:path>
            </a:pathLst>
          </a:custGeom>
          <a:blipFill>
            <a:blip r:embed="rId3"/>
            <a:stretch>
              <a:fillRect/>
            </a:stretch>
          </a:blipFill>
        </p:spPr>
        <p:txBody>
          <a:bodyPr/>
          <a:lstStyle/>
          <a:p>
            <a:endParaRPr lang="uk-UA"/>
          </a:p>
        </p:txBody>
      </p:sp>
      <p:sp>
        <p:nvSpPr>
          <p:cNvPr id="6" name="Freeform 6"/>
          <p:cNvSpPr/>
          <p:nvPr/>
        </p:nvSpPr>
        <p:spPr>
          <a:xfrm rot="-7425903">
            <a:off x="-2724856" y="5579619"/>
            <a:ext cx="6706736" cy="8020013"/>
          </a:xfrm>
          <a:custGeom>
            <a:avLst/>
            <a:gdLst/>
            <a:ahLst/>
            <a:cxnLst/>
            <a:rect l="l" t="t" r="r" b="b"/>
            <a:pathLst>
              <a:path w="6706736" h="8020013">
                <a:moveTo>
                  <a:pt x="0" y="0"/>
                </a:moveTo>
                <a:lnTo>
                  <a:pt x="6706736" y="0"/>
                </a:lnTo>
                <a:lnTo>
                  <a:pt x="6706736" y="8020014"/>
                </a:lnTo>
                <a:lnTo>
                  <a:pt x="0" y="8020014"/>
                </a:lnTo>
                <a:lnTo>
                  <a:pt x="0" y="0"/>
                </a:lnTo>
                <a:close/>
              </a:path>
            </a:pathLst>
          </a:custGeom>
          <a:blipFill>
            <a:blip r:embed="rId3"/>
            <a:stretch>
              <a:fillRect/>
            </a:stretch>
          </a:blipFill>
        </p:spPr>
        <p:txBody>
          <a:bodyPr/>
          <a:lstStyle/>
          <a:p>
            <a:endParaRPr lang="uk-UA"/>
          </a:p>
        </p:txBody>
      </p:sp>
      <p:sp>
        <p:nvSpPr>
          <p:cNvPr id="7" name="Freeform 7"/>
          <p:cNvSpPr/>
          <p:nvPr/>
        </p:nvSpPr>
        <p:spPr>
          <a:xfrm>
            <a:off x="-1068564" y="949174"/>
            <a:ext cx="10596247" cy="7359976"/>
          </a:xfrm>
          <a:custGeom>
            <a:avLst/>
            <a:gdLst/>
            <a:ahLst/>
            <a:cxnLst/>
            <a:rect l="l" t="t" r="r" b="b"/>
            <a:pathLst>
              <a:path w="10596247" h="7359976">
                <a:moveTo>
                  <a:pt x="0" y="0"/>
                </a:moveTo>
                <a:lnTo>
                  <a:pt x="10596246" y="0"/>
                </a:lnTo>
                <a:lnTo>
                  <a:pt x="10596246" y="7359976"/>
                </a:lnTo>
                <a:lnTo>
                  <a:pt x="0" y="7359976"/>
                </a:lnTo>
                <a:lnTo>
                  <a:pt x="0" y="0"/>
                </a:lnTo>
                <a:close/>
              </a:path>
            </a:pathLst>
          </a:custGeom>
          <a:blipFill>
            <a:blip r:embed="rId4"/>
            <a:stretch>
              <a:fillRect/>
            </a:stretch>
          </a:blipFill>
        </p:spPr>
        <p:txBody>
          <a:bodyPr/>
          <a:lstStyle/>
          <a:p>
            <a:endParaRPr lang="uk-UA"/>
          </a:p>
        </p:txBody>
      </p:sp>
      <p:sp>
        <p:nvSpPr>
          <p:cNvPr id="8" name="TextBox 8"/>
          <p:cNvSpPr txBox="1"/>
          <p:nvPr/>
        </p:nvSpPr>
        <p:spPr>
          <a:xfrm>
            <a:off x="9677401" y="562317"/>
            <a:ext cx="8458200" cy="1662956"/>
          </a:xfrm>
          <a:prstGeom prst="rect">
            <a:avLst/>
          </a:prstGeom>
        </p:spPr>
        <p:txBody>
          <a:bodyPr wrap="square" lIns="0" tIns="0" rIns="0" bIns="0" rtlCol="0" anchor="t">
            <a:spAutoFit/>
          </a:bodyPr>
          <a:lstStyle/>
          <a:p>
            <a:pPr algn="ctr">
              <a:lnSpc>
                <a:spcPts val="7699"/>
              </a:lnSpc>
            </a:pPr>
            <a:r>
              <a:rPr lang="pt-BR" sz="5499" noProof="0" dirty="0">
                <a:solidFill>
                  <a:srgbClr val="000000"/>
                </a:solidFill>
                <a:latin typeface="Bebas Neue Cyrillic"/>
                <a:ea typeface="Bebas Neue Cyrillic"/>
                <a:cs typeface="Bebas Neue Cyrillic"/>
                <a:sym typeface="Bebas Neue Cyrillic"/>
              </a:rPr>
              <a:t>Ostarbeiter </a:t>
            </a:r>
          </a:p>
          <a:p>
            <a:pPr algn="l">
              <a:lnSpc>
                <a:spcPts val="6000"/>
              </a:lnSpc>
            </a:pPr>
            <a:r>
              <a:rPr lang="pt-BR" sz="3600" i="1" noProof="0" dirty="0">
                <a:solidFill>
                  <a:srgbClr val="000000"/>
                </a:solidFill>
                <a:latin typeface="Bebas Neue Cyrillic"/>
                <a:ea typeface="Bebas Neue Cyrillic"/>
                <a:cs typeface="Bebas Neue Cyrillic"/>
                <a:sym typeface="Bebas Neue Cyrillic"/>
              </a:rPr>
              <a:t>(em português: "Trabalhador do Leste Europeu)</a:t>
            </a:r>
            <a:endParaRPr lang="uk-UA" sz="8000" i="1" noProof="0" dirty="0">
              <a:solidFill>
                <a:srgbClr val="000000"/>
              </a:solidFill>
              <a:latin typeface="Bebas Neue Cyrillic"/>
              <a:ea typeface="Bebas Neue Cyrillic"/>
              <a:cs typeface="Bebas Neue Cyrillic"/>
              <a:sym typeface="Bebas Neue Cyrillic"/>
            </a:endParaRPr>
          </a:p>
        </p:txBody>
      </p:sp>
      <p:sp>
        <p:nvSpPr>
          <p:cNvPr id="9" name="TextBox 9"/>
          <p:cNvSpPr txBox="1"/>
          <p:nvPr/>
        </p:nvSpPr>
        <p:spPr>
          <a:xfrm>
            <a:off x="10162062" y="2451100"/>
            <a:ext cx="7852863" cy="7518084"/>
          </a:xfrm>
          <a:prstGeom prst="rect">
            <a:avLst/>
          </a:prstGeom>
        </p:spPr>
        <p:txBody>
          <a:bodyPr wrap="square" lIns="0" tIns="0" rIns="0" bIns="0" rtlCol="0" anchor="t">
            <a:spAutoFit/>
          </a:bodyPr>
          <a:lstStyle/>
          <a:p>
            <a:pPr algn="l">
              <a:lnSpc>
                <a:spcPts val="4900"/>
              </a:lnSpc>
            </a:pPr>
            <a:r>
              <a:rPr lang="pt-BR" sz="3500" noProof="0" dirty="0">
                <a:solidFill>
                  <a:srgbClr val="000000"/>
                </a:solidFill>
                <a:latin typeface="Klein Condensed"/>
                <a:ea typeface="Klein Condensed"/>
                <a:cs typeface="Klein Condensed"/>
                <a:sym typeface="Klein Condensed"/>
              </a:rPr>
              <a:t>A Alemanha recorreu maciçamente ao trabalho forçado de trabalhadores dos territórios ocupados a leste. Os trabalhadores forçados começaram a ser deportados da Ucrânia em grande número em 1942. Inicialmente, eram voluntários, porém as deportações forçadas começaram. </a:t>
            </a:r>
            <a:r>
              <a:rPr lang="en-US" sz="3500" dirty="0">
                <a:solidFill>
                  <a:srgbClr val="000000"/>
                </a:solidFill>
                <a:latin typeface="Klein Condensed"/>
                <a:ea typeface="Klein Condensed"/>
                <a:cs typeface="Klein Condensed"/>
                <a:sym typeface="Klein Condensed"/>
              </a:rPr>
              <a:t>At</a:t>
            </a:r>
            <a:r>
              <a:rPr lang="pt-PT" sz="3500" dirty="0">
                <a:solidFill>
                  <a:srgbClr val="000000"/>
                </a:solidFill>
                <a:latin typeface="Klein Condensed"/>
                <a:ea typeface="Klein Condensed"/>
                <a:cs typeface="Klein Condensed"/>
                <a:sym typeface="Klein Condensed"/>
              </a:rPr>
              <a:t>é</a:t>
            </a:r>
            <a:r>
              <a:rPr lang="pt-BR" sz="3500" noProof="0" dirty="0">
                <a:solidFill>
                  <a:srgbClr val="000000"/>
                </a:solidFill>
                <a:latin typeface="Klein Condensed"/>
                <a:ea typeface="Klein Condensed"/>
                <a:cs typeface="Klein Condensed"/>
                <a:sym typeface="Klein Condensed"/>
              </a:rPr>
              <a:t> setembro de 1944, entre 1,7 e 2,4 milhões de pessoas foram retiradas por meio da força da Ucrânia.</a:t>
            </a:r>
          </a:p>
          <a:p>
            <a:pPr algn="l">
              <a:lnSpc>
                <a:spcPts val="4900"/>
              </a:lnSpc>
            </a:pPr>
            <a:endParaRPr lang="pt-BR" sz="3500" noProof="0" dirty="0">
              <a:solidFill>
                <a:srgbClr val="000000"/>
              </a:solidFill>
              <a:latin typeface="Klein Condensed"/>
              <a:ea typeface="Klein Condensed"/>
              <a:cs typeface="Klein Condensed"/>
              <a:sym typeface="Klein Condensed"/>
            </a:endParaRPr>
          </a:p>
          <a:p>
            <a:pPr algn="l">
              <a:lnSpc>
                <a:spcPts val="4900"/>
              </a:lnSpc>
            </a:pPr>
            <a:r>
              <a:rPr lang="pt-BR" sz="3500" noProof="0" dirty="0">
                <a:solidFill>
                  <a:srgbClr val="000000"/>
                </a:solidFill>
                <a:latin typeface="Klein Condensed"/>
                <a:ea typeface="Klein Condensed"/>
                <a:cs typeface="Klein Condensed"/>
                <a:sym typeface="Klein Condensed"/>
              </a:rPr>
              <a:t>O trabalho forçado de estrangeiros é um crime contra a humanidade.</a:t>
            </a:r>
            <a:endParaRPr lang="uk-UA" sz="3500" noProof="0" dirty="0">
              <a:solidFill>
                <a:srgbClr val="000000"/>
              </a:solidFill>
              <a:latin typeface="Klein Condensed"/>
              <a:ea typeface="Klein Condensed"/>
              <a:cs typeface="Klein Condensed"/>
              <a:sym typeface="Klein Condensed"/>
            </a:endParaRPr>
          </a:p>
        </p:txBody>
      </p:sp>
      <p:sp>
        <p:nvSpPr>
          <p:cNvPr id="10" name="TextBox 10"/>
          <p:cNvSpPr txBox="1"/>
          <p:nvPr/>
        </p:nvSpPr>
        <p:spPr>
          <a:xfrm>
            <a:off x="628512" y="8767446"/>
            <a:ext cx="7852863" cy="915034"/>
          </a:xfrm>
          <a:prstGeom prst="rect">
            <a:avLst/>
          </a:prstGeom>
        </p:spPr>
        <p:txBody>
          <a:bodyPr lIns="0" tIns="0" rIns="0" bIns="0" rtlCol="0" anchor="t">
            <a:spAutoFit/>
          </a:bodyPr>
          <a:lstStyle/>
          <a:p>
            <a:pPr algn="l">
              <a:lnSpc>
                <a:spcPts val="3640"/>
              </a:lnSpc>
              <a:spcBef>
                <a:spcPct val="0"/>
              </a:spcBef>
            </a:pPr>
            <a:r>
              <a:rPr lang="pt-BR" sz="2600" noProof="0" dirty="0">
                <a:solidFill>
                  <a:srgbClr val="FFFFFF"/>
                </a:solidFill>
                <a:latin typeface="Klein Condensed"/>
                <a:ea typeface="Klein Condensed"/>
                <a:cs typeface="Klein Condensed"/>
                <a:sym typeface="Klein Condensed"/>
              </a:rPr>
              <a:t>Ostarbeiters perto dos vagões antes de serem enviados para trabalhar na Alemanha. 1942-1943</a:t>
            </a:r>
            <a:endParaRPr lang="uk-UA" sz="2600" noProof="0" dirty="0">
              <a:solidFill>
                <a:srgbClr val="FFFFFF"/>
              </a:solidFill>
              <a:latin typeface="Klein Condensed"/>
              <a:ea typeface="Klein Condensed"/>
              <a:cs typeface="Klein Condensed"/>
              <a:sym typeface="Klein Condense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0480" y="-370466"/>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1111" b="-21111"/>
            </a:stretch>
          </a:blipFill>
        </p:spPr>
        <p:txBody>
          <a:bodyPr/>
          <a:lstStyle/>
          <a:p>
            <a:endParaRPr lang="uk-UA"/>
          </a:p>
        </p:txBody>
      </p:sp>
      <p:sp>
        <p:nvSpPr>
          <p:cNvPr id="3" name="Freeform 3"/>
          <p:cNvSpPr/>
          <p:nvPr/>
        </p:nvSpPr>
        <p:spPr>
          <a:xfrm rot="9089866">
            <a:off x="16302806" y="-3584479"/>
            <a:ext cx="6408472" cy="7663345"/>
          </a:xfrm>
          <a:custGeom>
            <a:avLst/>
            <a:gdLst/>
            <a:ahLst/>
            <a:cxnLst/>
            <a:rect l="l" t="t" r="r" b="b"/>
            <a:pathLst>
              <a:path w="6408472" h="7663345">
                <a:moveTo>
                  <a:pt x="0" y="0"/>
                </a:moveTo>
                <a:lnTo>
                  <a:pt x="6408473" y="0"/>
                </a:lnTo>
                <a:lnTo>
                  <a:pt x="6408473" y="7663345"/>
                </a:lnTo>
                <a:lnTo>
                  <a:pt x="0" y="7663345"/>
                </a:lnTo>
                <a:lnTo>
                  <a:pt x="0" y="0"/>
                </a:lnTo>
                <a:close/>
              </a:path>
            </a:pathLst>
          </a:custGeom>
          <a:blipFill>
            <a:blip r:embed="rId3"/>
            <a:stretch>
              <a:fillRect/>
            </a:stretch>
          </a:blipFill>
        </p:spPr>
        <p:txBody>
          <a:bodyPr/>
          <a:lstStyle/>
          <a:p>
            <a:endParaRPr lang="uk-UA"/>
          </a:p>
        </p:txBody>
      </p:sp>
      <p:sp>
        <p:nvSpPr>
          <p:cNvPr id="4" name="Freeform 4"/>
          <p:cNvSpPr/>
          <p:nvPr/>
        </p:nvSpPr>
        <p:spPr>
          <a:xfrm rot="-5787715">
            <a:off x="-1379828" y="-211676"/>
            <a:ext cx="6263771" cy="7490309"/>
          </a:xfrm>
          <a:custGeom>
            <a:avLst/>
            <a:gdLst/>
            <a:ahLst/>
            <a:cxnLst/>
            <a:rect l="l" t="t" r="r" b="b"/>
            <a:pathLst>
              <a:path w="6263771" h="7490309">
                <a:moveTo>
                  <a:pt x="0" y="0"/>
                </a:moveTo>
                <a:lnTo>
                  <a:pt x="6263770" y="0"/>
                </a:lnTo>
                <a:lnTo>
                  <a:pt x="6263770" y="7490309"/>
                </a:lnTo>
                <a:lnTo>
                  <a:pt x="0" y="7490309"/>
                </a:lnTo>
                <a:lnTo>
                  <a:pt x="0" y="0"/>
                </a:lnTo>
                <a:close/>
              </a:path>
            </a:pathLst>
          </a:custGeom>
          <a:blipFill>
            <a:blip r:embed="rId3"/>
            <a:stretch>
              <a:fillRect/>
            </a:stretch>
          </a:blipFill>
        </p:spPr>
        <p:txBody>
          <a:bodyPr/>
          <a:lstStyle/>
          <a:p>
            <a:endParaRPr lang="uk-UA"/>
          </a:p>
        </p:txBody>
      </p:sp>
      <p:sp>
        <p:nvSpPr>
          <p:cNvPr id="5" name="Freeform 5"/>
          <p:cNvSpPr/>
          <p:nvPr/>
        </p:nvSpPr>
        <p:spPr>
          <a:xfrm rot="-3066654">
            <a:off x="2043419" y="5163149"/>
            <a:ext cx="6849141" cy="8190303"/>
          </a:xfrm>
          <a:custGeom>
            <a:avLst/>
            <a:gdLst/>
            <a:ahLst/>
            <a:cxnLst/>
            <a:rect l="l" t="t" r="r" b="b"/>
            <a:pathLst>
              <a:path w="6849141" h="8190303">
                <a:moveTo>
                  <a:pt x="0" y="0"/>
                </a:moveTo>
                <a:lnTo>
                  <a:pt x="6849141" y="0"/>
                </a:lnTo>
                <a:lnTo>
                  <a:pt x="6849141" y="8190302"/>
                </a:lnTo>
                <a:lnTo>
                  <a:pt x="0" y="8190302"/>
                </a:lnTo>
                <a:lnTo>
                  <a:pt x="0" y="0"/>
                </a:lnTo>
                <a:close/>
              </a:path>
            </a:pathLst>
          </a:custGeom>
          <a:blipFill>
            <a:blip r:embed="rId3"/>
            <a:stretch>
              <a:fillRect/>
            </a:stretch>
          </a:blipFill>
        </p:spPr>
        <p:txBody>
          <a:bodyPr/>
          <a:lstStyle/>
          <a:p>
            <a:endParaRPr lang="uk-UA"/>
          </a:p>
        </p:txBody>
      </p:sp>
      <p:sp>
        <p:nvSpPr>
          <p:cNvPr id="6" name="Freeform 6"/>
          <p:cNvSpPr/>
          <p:nvPr/>
        </p:nvSpPr>
        <p:spPr>
          <a:xfrm rot="-7425903">
            <a:off x="-2724856" y="5579619"/>
            <a:ext cx="6706736" cy="8020013"/>
          </a:xfrm>
          <a:custGeom>
            <a:avLst/>
            <a:gdLst/>
            <a:ahLst/>
            <a:cxnLst/>
            <a:rect l="l" t="t" r="r" b="b"/>
            <a:pathLst>
              <a:path w="6706736" h="8020013">
                <a:moveTo>
                  <a:pt x="0" y="0"/>
                </a:moveTo>
                <a:lnTo>
                  <a:pt x="6706736" y="0"/>
                </a:lnTo>
                <a:lnTo>
                  <a:pt x="6706736" y="8020014"/>
                </a:lnTo>
                <a:lnTo>
                  <a:pt x="0" y="8020014"/>
                </a:lnTo>
                <a:lnTo>
                  <a:pt x="0" y="0"/>
                </a:lnTo>
                <a:close/>
              </a:path>
            </a:pathLst>
          </a:custGeom>
          <a:blipFill>
            <a:blip r:embed="rId3"/>
            <a:stretch>
              <a:fillRect/>
            </a:stretch>
          </a:blipFill>
        </p:spPr>
        <p:txBody>
          <a:bodyPr/>
          <a:lstStyle/>
          <a:p>
            <a:endParaRPr lang="uk-UA"/>
          </a:p>
        </p:txBody>
      </p:sp>
      <p:sp>
        <p:nvSpPr>
          <p:cNvPr id="7" name="Freeform 7"/>
          <p:cNvSpPr/>
          <p:nvPr/>
        </p:nvSpPr>
        <p:spPr>
          <a:xfrm>
            <a:off x="0" y="-247684"/>
            <a:ext cx="8778754" cy="8778754"/>
          </a:xfrm>
          <a:custGeom>
            <a:avLst/>
            <a:gdLst/>
            <a:ahLst/>
            <a:cxnLst/>
            <a:rect l="l" t="t" r="r" b="b"/>
            <a:pathLst>
              <a:path w="8778754" h="8778754">
                <a:moveTo>
                  <a:pt x="0" y="0"/>
                </a:moveTo>
                <a:lnTo>
                  <a:pt x="8778754" y="0"/>
                </a:lnTo>
                <a:lnTo>
                  <a:pt x="8778754" y="8778754"/>
                </a:lnTo>
                <a:lnTo>
                  <a:pt x="0" y="8778754"/>
                </a:lnTo>
                <a:lnTo>
                  <a:pt x="0" y="0"/>
                </a:lnTo>
                <a:close/>
              </a:path>
            </a:pathLst>
          </a:custGeom>
          <a:blipFill>
            <a:blip r:embed="rId4"/>
            <a:stretch>
              <a:fillRect/>
            </a:stretch>
          </a:blipFill>
        </p:spPr>
        <p:txBody>
          <a:bodyPr/>
          <a:lstStyle/>
          <a:p>
            <a:endParaRPr lang="uk-UA"/>
          </a:p>
        </p:txBody>
      </p:sp>
      <p:sp>
        <p:nvSpPr>
          <p:cNvPr id="8" name="TextBox 8"/>
          <p:cNvSpPr txBox="1"/>
          <p:nvPr/>
        </p:nvSpPr>
        <p:spPr>
          <a:xfrm>
            <a:off x="9635374" y="923925"/>
            <a:ext cx="16708411" cy="890950"/>
          </a:xfrm>
          <a:prstGeom prst="rect">
            <a:avLst/>
          </a:prstGeom>
        </p:spPr>
        <p:txBody>
          <a:bodyPr lIns="0" tIns="0" rIns="0" bIns="0" rtlCol="0" anchor="t">
            <a:spAutoFit/>
          </a:bodyPr>
          <a:lstStyle/>
          <a:p>
            <a:pPr algn="l">
              <a:lnSpc>
                <a:spcPts val="7699"/>
              </a:lnSpc>
            </a:pPr>
            <a:r>
              <a:rPr lang="es-CO" sz="5499" noProof="0" dirty="0">
                <a:solidFill>
                  <a:srgbClr val="000000"/>
                </a:solidFill>
                <a:latin typeface="Bebas Neue Cyrillic"/>
                <a:ea typeface="Bebas Neue Cyrillic"/>
                <a:cs typeface="Bebas Neue Cyrillic"/>
                <a:sym typeface="Bebas Neue Cyrillic"/>
              </a:rPr>
              <a:t>Prisioneros de guerra</a:t>
            </a:r>
            <a:endParaRPr lang="en-US" sz="5499" dirty="0">
              <a:solidFill>
                <a:srgbClr val="000000"/>
              </a:solidFill>
              <a:latin typeface="Bebas Neue Cyrillic"/>
              <a:ea typeface="Bebas Neue Cyrillic"/>
              <a:cs typeface="Bebas Neue Cyrillic"/>
              <a:sym typeface="Bebas Neue Cyrillic"/>
            </a:endParaRPr>
          </a:p>
        </p:txBody>
      </p:sp>
      <p:sp>
        <p:nvSpPr>
          <p:cNvPr id="9" name="TextBox 9"/>
          <p:cNvSpPr txBox="1"/>
          <p:nvPr/>
        </p:nvSpPr>
        <p:spPr>
          <a:xfrm>
            <a:off x="9596337" y="1915116"/>
            <a:ext cx="8195426" cy="8142614"/>
          </a:xfrm>
          <a:prstGeom prst="rect">
            <a:avLst/>
          </a:prstGeom>
        </p:spPr>
        <p:txBody>
          <a:bodyPr wrap="square" lIns="0" tIns="0" rIns="0" bIns="0" rtlCol="0" anchor="t">
            <a:spAutoFit/>
          </a:bodyPr>
          <a:lstStyle/>
          <a:p>
            <a:pPr algn="l">
              <a:lnSpc>
                <a:spcPts val="4900"/>
              </a:lnSpc>
            </a:pPr>
            <a:r>
              <a:rPr lang="pt-BR" sz="3400" noProof="0" dirty="0">
                <a:solidFill>
                  <a:srgbClr val="000000"/>
                </a:solidFill>
                <a:latin typeface="Klein Condensed"/>
                <a:ea typeface="Klein Condensed"/>
                <a:cs typeface="Klein Condensed"/>
                <a:sym typeface="Klein Condensed"/>
              </a:rPr>
              <a:t>Nos primeiros anos da guerra, os nazis </a:t>
            </a:r>
          </a:p>
          <a:p>
            <a:pPr algn="l">
              <a:lnSpc>
                <a:spcPts val="4900"/>
              </a:lnSpc>
            </a:pPr>
            <a:r>
              <a:rPr lang="pt-BR" sz="3400" noProof="0" dirty="0">
                <a:solidFill>
                  <a:srgbClr val="000000"/>
                </a:solidFill>
                <a:latin typeface="Klein Condensed"/>
                <a:ea typeface="Klein Condensed"/>
                <a:cs typeface="Klein Condensed"/>
                <a:sym typeface="Klein Condensed"/>
              </a:rPr>
              <a:t>capturaram quase 5 milhões de soldados soviéticos. Cerca de 500.000 deles foram executados pelos ocupantes e outros 2,6 milhões morreram devido às terríveis condições dos campos de concentração. </a:t>
            </a:r>
          </a:p>
          <a:p>
            <a:pPr algn="l">
              <a:lnSpc>
                <a:spcPts val="4900"/>
              </a:lnSpc>
            </a:pPr>
            <a:r>
              <a:rPr lang="pt-BR" sz="3400" noProof="0" dirty="0">
                <a:solidFill>
                  <a:srgbClr val="000000"/>
                </a:solidFill>
                <a:latin typeface="Klein Condensed"/>
                <a:ea typeface="Klein Condensed"/>
                <a:cs typeface="Klein Condensed"/>
                <a:sym typeface="Klein Condensed"/>
              </a:rPr>
              <a:t>836.000 sobreviveram, mas no pós-guerra na União Sovietica foram sujeitos a novas repressões por parte do regime comunista - foram acusados de deserção e condenados a campos de trabalho G</a:t>
            </a:r>
            <a:r>
              <a:rPr lang="en-GB" sz="3400" dirty="0">
                <a:solidFill>
                  <a:srgbClr val="000000"/>
                </a:solidFill>
                <a:latin typeface="Klein Condensed"/>
                <a:ea typeface="Klein Condensed"/>
                <a:cs typeface="Klein Condensed"/>
                <a:sym typeface="Klein Condensed"/>
              </a:rPr>
              <a:t>ULAG (</a:t>
            </a:r>
            <a:r>
              <a:rPr lang="pt-BR" sz="3400" dirty="0">
                <a:solidFill>
                  <a:srgbClr val="000000"/>
                </a:solidFill>
                <a:latin typeface="Klein Condensed"/>
                <a:ea typeface="Klein Condensed"/>
                <a:cs typeface="Klein Condensed"/>
                <a:sym typeface="Klein Condensed"/>
              </a:rPr>
              <a:t>Direção-Geral dos Campos de Trabalho Correcional e das Colónias na União Soviética</a:t>
            </a:r>
            <a:r>
              <a:rPr lang="en-GB" sz="3400" dirty="0">
                <a:solidFill>
                  <a:srgbClr val="000000"/>
                </a:solidFill>
                <a:latin typeface="Klein Condensed"/>
                <a:ea typeface="Klein Condensed"/>
                <a:cs typeface="Klein Condensed"/>
                <a:sym typeface="Klein Condensed"/>
              </a:rPr>
              <a:t>)</a:t>
            </a:r>
            <a:r>
              <a:rPr lang="pt-BR" sz="3400" noProof="0" dirty="0">
                <a:solidFill>
                  <a:srgbClr val="000000"/>
                </a:solidFill>
                <a:latin typeface="Klein Condensed"/>
                <a:ea typeface="Klein Condensed"/>
                <a:cs typeface="Klein Condensed"/>
                <a:sym typeface="Klein Condensed"/>
              </a:rPr>
              <a:t> ou integrados em batalhões de trabalho.</a:t>
            </a:r>
            <a:endParaRPr lang="uk-UA" sz="3400" noProof="0" dirty="0">
              <a:solidFill>
                <a:srgbClr val="000000"/>
              </a:solidFill>
              <a:latin typeface="Klein Condensed"/>
              <a:ea typeface="Klein Condensed"/>
              <a:cs typeface="Klein Condensed"/>
              <a:sym typeface="Klein Condensed"/>
            </a:endParaRPr>
          </a:p>
        </p:txBody>
      </p:sp>
      <p:sp>
        <p:nvSpPr>
          <p:cNvPr id="10" name="TextBox 10"/>
          <p:cNvSpPr txBox="1"/>
          <p:nvPr/>
        </p:nvSpPr>
        <p:spPr>
          <a:xfrm>
            <a:off x="628512" y="8996046"/>
            <a:ext cx="7852863" cy="457834"/>
          </a:xfrm>
          <a:prstGeom prst="rect">
            <a:avLst/>
          </a:prstGeom>
        </p:spPr>
        <p:txBody>
          <a:bodyPr lIns="0" tIns="0" rIns="0" bIns="0" rtlCol="0" anchor="t">
            <a:spAutoFit/>
          </a:bodyPr>
          <a:lstStyle/>
          <a:p>
            <a:pPr algn="l">
              <a:lnSpc>
                <a:spcPts val="3640"/>
              </a:lnSpc>
              <a:spcBef>
                <a:spcPct val="0"/>
              </a:spcBef>
            </a:pPr>
            <a:r>
              <a:rPr lang="pt-BR" sz="2600" noProof="0" dirty="0">
                <a:solidFill>
                  <a:srgbClr val="FFFFFF"/>
                </a:solidFill>
                <a:latin typeface="Klein Condensed"/>
                <a:ea typeface="Klein Condensed"/>
                <a:cs typeface="Klein Condensed"/>
                <a:sym typeface="Klein Condensed"/>
              </a:rPr>
              <a:t>Prisioneiros do cerco do </a:t>
            </a:r>
            <a:r>
              <a:rPr lang="uk-UA" sz="2600" noProof="0" dirty="0">
                <a:solidFill>
                  <a:srgbClr val="FFFFFF"/>
                </a:solidFill>
                <a:latin typeface="Klein Condensed"/>
                <a:ea typeface="Klein Condensed"/>
                <a:cs typeface="Klein Condensed"/>
                <a:sym typeface="Klein Condensed"/>
              </a:rPr>
              <a:t>«</a:t>
            </a:r>
            <a:r>
              <a:rPr lang="pt-BR" sz="2600" noProof="0" dirty="0">
                <a:solidFill>
                  <a:srgbClr val="FFFFFF"/>
                </a:solidFill>
                <a:latin typeface="Klein Condensed"/>
                <a:ea typeface="Klein Condensed"/>
                <a:cs typeface="Klein Condensed"/>
                <a:sym typeface="Klein Condensed"/>
              </a:rPr>
              <a:t>Fosso de Uman</a:t>
            </a:r>
            <a:r>
              <a:rPr lang="uk-UA" sz="2600" noProof="0" dirty="0">
                <a:solidFill>
                  <a:srgbClr val="FFFFFF"/>
                </a:solidFill>
                <a:latin typeface="Klein Condensed"/>
                <a:ea typeface="Klein Condensed"/>
                <a:cs typeface="Klein Condensed"/>
                <a:sym typeface="Klein Condensed"/>
              </a:rPr>
              <a:t>»</a:t>
            </a:r>
            <a:r>
              <a:rPr lang="pt-BR" sz="2600" noProof="0" dirty="0">
                <a:solidFill>
                  <a:srgbClr val="FFFFFF"/>
                </a:solidFill>
                <a:latin typeface="Klein Condensed"/>
                <a:ea typeface="Klein Condensed"/>
                <a:cs typeface="Klein Condensed"/>
                <a:sym typeface="Klein Condensed"/>
              </a:rPr>
              <a:t>. 1941</a:t>
            </a:r>
            <a:endParaRPr lang="uk-UA" sz="2600" noProof="0" dirty="0">
              <a:solidFill>
                <a:srgbClr val="FFFFFF"/>
              </a:solidFill>
              <a:latin typeface="Klein Condensed"/>
              <a:ea typeface="Klein Condensed"/>
              <a:cs typeface="Klein Condensed"/>
              <a:sym typeface="Klein Condense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1111" b="-21111"/>
            </a:stretch>
          </a:blipFill>
        </p:spPr>
        <p:txBody>
          <a:bodyPr/>
          <a:lstStyle/>
          <a:p>
            <a:endParaRPr lang="uk-UA"/>
          </a:p>
        </p:txBody>
      </p:sp>
      <p:sp>
        <p:nvSpPr>
          <p:cNvPr id="3" name="Freeform 3"/>
          <p:cNvSpPr/>
          <p:nvPr/>
        </p:nvSpPr>
        <p:spPr>
          <a:xfrm rot="-5758546">
            <a:off x="-1202989" y="-6485946"/>
            <a:ext cx="6408472" cy="7663345"/>
          </a:xfrm>
          <a:custGeom>
            <a:avLst/>
            <a:gdLst/>
            <a:ahLst/>
            <a:cxnLst/>
            <a:rect l="l" t="t" r="r" b="b"/>
            <a:pathLst>
              <a:path w="6408472" h="7663345">
                <a:moveTo>
                  <a:pt x="0" y="0"/>
                </a:moveTo>
                <a:lnTo>
                  <a:pt x="6408472" y="0"/>
                </a:lnTo>
                <a:lnTo>
                  <a:pt x="6408472" y="7663345"/>
                </a:lnTo>
                <a:lnTo>
                  <a:pt x="0" y="7663345"/>
                </a:lnTo>
                <a:lnTo>
                  <a:pt x="0" y="0"/>
                </a:lnTo>
                <a:close/>
              </a:path>
            </a:pathLst>
          </a:custGeom>
          <a:blipFill>
            <a:blip r:embed="rId3"/>
            <a:stretch>
              <a:fillRect/>
            </a:stretch>
          </a:blipFill>
        </p:spPr>
        <p:txBody>
          <a:bodyPr/>
          <a:lstStyle/>
          <a:p>
            <a:endParaRPr lang="uk-UA"/>
          </a:p>
        </p:txBody>
      </p:sp>
      <p:sp>
        <p:nvSpPr>
          <p:cNvPr id="4" name="Freeform 4"/>
          <p:cNvSpPr/>
          <p:nvPr/>
        </p:nvSpPr>
        <p:spPr>
          <a:xfrm rot="-7425903">
            <a:off x="11365297" y="5134065"/>
            <a:ext cx="6263771" cy="7490309"/>
          </a:xfrm>
          <a:custGeom>
            <a:avLst/>
            <a:gdLst/>
            <a:ahLst/>
            <a:cxnLst/>
            <a:rect l="l" t="t" r="r" b="b"/>
            <a:pathLst>
              <a:path w="6263771" h="7490309">
                <a:moveTo>
                  <a:pt x="0" y="0"/>
                </a:moveTo>
                <a:lnTo>
                  <a:pt x="6263771" y="0"/>
                </a:lnTo>
                <a:lnTo>
                  <a:pt x="6263771" y="7490309"/>
                </a:lnTo>
                <a:lnTo>
                  <a:pt x="0" y="7490309"/>
                </a:lnTo>
                <a:lnTo>
                  <a:pt x="0" y="0"/>
                </a:lnTo>
                <a:close/>
              </a:path>
            </a:pathLst>
          </a:custGeom>
          <a:blipFill>
            <a:blip r:embed="rId3"/>
            <a:stretch>
              <a:fillRect/>
            </a:stretch>
          </a:blipFill>
        </p:spPr>
        <p:txBody>
          <a:bodyPr/>
          <a:lstStyle/>
          <a:p>
            <a:endParaRPr lang="uk-UA"/>
          </a:p>
        </p:txBody>
      </p:sp>
      <p:sp>
        <p:nvSpPr>
          <p:cNvPr id="5" name="Freeform 5"/>
          <p:cNvSpPr/>
          <p:nvPr/>
        </p:nvSpPr>
        <p:spPr>
          <a:xfrm rot="-6824436">
            <a:off x="3911778" y="8029659"/>
            <a:ext cx="6882003" cy="8229600"/>
          </a:xfrm>
          <a:custGeom>
            <a:avLst/>
            <a:gdLst/>
            <a:ahLst/>
            <a:cxnLst/>
            <a:rect l="l" t="t" r="r" b="b"/>
            <a:pathLst>
              <a:path w="6882003" h="8229600">
                <a:moveTo>
                  <a:pt x="0" y="0"/>
                </a:moveTo>
                <a:lnTo>
                  <a:pt x="6882003" y="0"/>
                </a:lnTo>
                <a:lnTo>
                  <a:pt x="6882003" y="8229600"/>
                </a:lnTo>
                <a:lnTo>
                  <a:pt x="0" y="8229600"/>
                </a:lnTo>
                <a:lnTo>
                  <a:pt x="0" y="0"/>
                </a:lnTo>
                <a:close/>
              </a:path>
            </a:pathLst>
          </a:custGeom>
          <a:blipFill>
            <a:blip r:embed="rId3"/>
            <a:stretch>
              <a:fillRect/>
            </a:stretch>
          </a:blipFill>
        </p:spPr>
        <p:txBody>
          <a:bodyPr/>
          <a:lstStyle/>
          <a:p>
            <a:endParaRPr lang="uk-UA"/>
          </a:p>
        </p:txBody>
      </p:sp>
      <p:sp>
        <p:nvSpPr>
          <p:cNvPr id="6" name="Freeform 6"/>
          <p:cNvSpPr/>
          <p:nvPr/>
        </p:nvSpPr>
        <p:spPr>
          <a:xfrm rot="3902582">
            <a:off x="14246177" y="7203360"/>
            <a:ext cx="6882003" cy="8229600"/>
          </a:xfrm>
          <a:custGeom>
            <a:avLst/>
            <a:gdLst/>
            <a:ahLst/>
            <a:cxnLst/>
            <a:rect l="l" t="t" r="r" b="b"/>
            <a:pathLst>
              <a:path w="6882003" h="8229600">
                <a:moveTo>
                  <a:pt x="0" y="0"/>
                </a:moveTo>
                <a:lnTo>
                  <a:pt x="6882003" y="0"/>
                </a:lnTo>
                <a:lnTo>
                  <a:pt x="6882003" y="8229600"/>
                </a:lnTo>
                <a:lnTo>
                  <a:pt x="0" y="8229600"/>
                </a:lnTo>
                <a:lnTo>
                  <a:pt x="0" y="0"/>
                </a:lnTo>
                <a:close/>
              </a:path>
            </a:pathLst>
          </a:custGeom>
          <a:blipFill>
            <a:blip r:embed="rId3"/>
            <a:stretch>
              <a:fillRect/>
            </a:stretch>
          </a:blipFill>
        </p:spPr>
        <p:txBody>
          <a:bodyPr/>
          <a:lstStyle/>
          <a:p>
            <a:endParaRPr lang="uk-UA"/>
          </a:p>
        </p:txBody>
      </p:sp>
      <p:sp>
        <p:nvSpPr>
          <p:cNvPr id="7" name="Freeform 7"/>
          <p:cNvSpPr/>
          <p:nvPr/>
        </p:nvSpPr>
        <p:spPr>
          <a:xfrm>
            <a:off x="8914362" y="1860709"/>
            <a:ext cx="9373638" cy="7018511"/>
          </a:xfrm>
          <a:custGeom>
            <a:avLst/>
            <a:gdLst/>
            <a:ahLst/>
            <a:cxnLst/>
            <a:rect l="l" t="t" r="r" b="b"/>
            <a:pathLst>
              <a:path w="9373638" h="7018511">
                <a:moveTo>
                  <a:pt x="0" y="0"/>
                </a:moveTo>
                <a:lnTo>
                  <a:pt x="9373638" y="0"/>
                </a:lnTo>
                <a:lnTo>
                  <a:pt x="9373638" y="7018511"/>
                </a:lnTo>
                <a:lnTo>
                  <a:pt x="0" y="7018511"/>
                </a:lnTo>
                <a:lnTo>
                  <a:pt x="0" y="0"/>
                </a:lnTo>
                <a:close/>
              </a:path>
            </a:pathLst>
          </a:custGeom>
          <a:blipFill>
            <a:blip r:embed="rId4"/>
            <a:stretch>
              <a:fillRect/>
            </a:stretch>
          </a:blipFill>
        </p:spPr>
        <p:txBody>
          <a:bodyPr/>
          <a:lstStyle/>
          <a:p>
            <a:endParaRPr lang="uk-UA"/>
          </a:p>
        </p:txBody>
      </p:sp>
      <p:sp>
        <p:nvSpPr>
          <p:cNvPr id="8" name="TextBox 8"/>
          <p:cNvSpPr txBox="1"/>
          <p:nvPr/>
        </p:nvSpPr>
        <p:spPr>
          <a:xfrm>
            <a:off x="789795" y="826683"/>
            <a:ext cx="13078605" cy="890950"/>
          </a:xfrm>
          <a:prstGeom prst="rect">
            <a:avLst/>
          </a:prstGeom>
        </p:spPr>
        <p:txBody>
          <a:bodyPr wrap="square" lIns="0" tIns="0" rIns="0" bIns="0" rtlCol="0" anchor="t">
            <a:spAutoFit/>
          </a:bodyPr>
          <a:lstStyle/>
          <a:p>
            <a:pPr algn="l">
              <a:lnSpc>
                <a:spcPts val="7699"/>
              </a:lnSpc>
            </a:pPr>
            <a:r>
              <a:rPr lang="pt-BR" sz="5499" noProof="0" dirty="0">
                <a:solidFill>
                  <a:srgbClr val="000000"/>
                </a:solidFill>
                <a:latin typeface="Bebas Neue Cyrillic"/>
                <a:ea typeface="Bebas Neue Cyrillic"/>
                <a:cs typeface="Bebas Neue Cyrillic"/>
                <a:sym typeface="Bebas Neue Cyrillic"/>
              </a:rPr>
              <a:t>Doutrina racial nazi - extermínio em massa dos judeus</a:t>
            </a:r>
            <a:endParaRPr lang="uk-UA" sz="5499" noProof="0" dirty="0">
              <a:solidFill>
                <a:srgbClr val="000000"/>
              </a:solidFill>
              <a:latin typeface="Bebas Neue Cyrillic"/>
              <a:ea typeface="Bebas Neue Cyrillic"/>
              <a:cs typeface="Bebas Neue Cyrillic"/>
              <a:sym typeface="Bebas Neue Cyrillic"/>
            </a:endParaRPr>
          </a:p>
        </p:txBody>
      </p:sp>
      <p:sp>
        <p:nvSpPr>
          <p:cNvPr id="9" name="TextBox 9"/>
          <p:cNvSpPr txBox="1"/>
          <p:nvPr/>
        </p:nvSpPr>
        <p:spPr>
          <a:xfrm>
            <a:off x="388211" y="1943100"/>
            <a:ext cx="8288875" cy="6889707"/>
          </a:xfrm>
          <a:prstGeom prst="rect">
            <a:avLst/>
          </a:prstGeom>
        </p:spPr>
        <p:txBody>
          <a:bodyPr wrap="square" lIns="0" tIns="0" rIns="0" bIns="0" rtlCol="0" anchor="t">
            <a:spAutoFit/>
          </a:bodyPr>
          <a:lstStyle/>
          <a:p>
            <a:pPr algn="l">
              <a:lnSpc>
                <a:spcPts val="4901"/>
              </a:lnSpc>
            </a:pPr>
            <a:r>
              <a:rPr lang="pt-BR" sz="3500" noProof="0" dirty="0">
                <a:solidFill>
                  <a:srgbClr val="000000"/>
                </a:solidFill>
                <a:latin typeface="Klein Condensed"/>
                <a:ea typeface="Klein Condensed"/>
                <a:cs typeface="Klein Condensed"/>
                <a:sym typeface="Klein Condensed"/>
              </a:rPr>
              <a:t>No início da guerra, os judeus foram confinados a guetos e posteriormente enviados para campos de concentração. As primeiras purgas na Ucrânia foram efectuadas na Halytchyná (Galícia), onde foram mortas 670 000 pessoas. No total, cerca de 1,5 milhões de pessoas foram vítimas do Holocausto na Ucrânia. </a:t>
            </a:r>
          </a:p>
          <a:p>
            <a:pPr algn="l">
              <a:lnSpc>
                <a:spcPts val="4901"/>
              </a:lnSpc>
            </a:pPr>
            <a:r>
              <a:rPr lang="pt-BR" sz="3500" noProof="0" dirty="0">
                <a:solidFill>
                  <a:srgbClr val="000000"/>
                </a:solidFill>
                <a:latin typeface="Klein Condensed"/>
                <a:ea typeface="Klein Condensed"/>
                <a:cs typeface="Klein Condensed"/>
                <a:sym typeface="Klein Condensed"/>
              </a:rPr>
              <a:t>Os locais na Ucrânia onde ocorreram as execuções de grande escala são Babyn Yar (em K</a:t>
            </a:r>
            <a:r>
              <a:rPr lang="en-GB" sz="3500" noProof="0" dirty="0">
                <a:solidFill>
                  <a:srgbClr val="000000"/>
                </a:solidFill>
                <a:latin typeface="Klein Condensed"/>
                <a:ea typeface="Klein Condensed"/>
                <a:cs typeface="Klein Condensed"/>
                <a:sym typeface="Klein Condensed"/>
              </a:rPr>
              <a:t>y</a:t>
            </a:r>
            <a:r>
              <a:rPr lang="pt-BR" sz="3500" noProof="0" dirty="0">
                <a:solidFill>
                  <a:srgbClr val="000000"/>
                </a:solidFill>
                <a:latin typeface="Klein Condensed"/>
                <a:ea typeface="Klein Condensed"/>
                <a:cs typeface="Klein Condensed"/>
                <a:sym typeface="Klein Condensed"/>
              </a:rPr>
              <a:t>iv), Bohdanivka (na região de Odesa), Drobytskyi Yar (em Kharkiv) e Kamianets-Podilskyi.</a:t>
            </a:r>
            <a:endParaRPr lang="en-US" sz="3500" dirty="0">
              <a:solidFill>
                <a:srgbClr val="000000"/>
              </a:solidFill>
              <a:latin typeface="Klein Condensed"/>
              <a:ea typeface="Klein Condensed"/>
              <a:cs typeface="Klein Condensed"/>
              <a:sym typeface="Klein Condensed"/>
            </a:endParaRPr>
          </a:p>
        </p:txBody>
      </p:sp>
      <p:sp>
        <p:nvSpPr>
          <p:cNvPr id="10" name="TextBox 10"/>
          <p:cNvSpPr txBox="1"/>
          <p:nvPr/>
        </p:nvSpPr>
        <p:spPr>
          <a:xfrm>
            <a:off x="8914362" y="9145590"/>
            <a:ext cx="9297438" cy="907941"/>
          </a:xfrm>
          <a:prstGeom prst="rect">
            <a:avLst/>
          </a:prstGeom>
        </p:spPr>
        <p:txBody>
          <a:bodyPr wrap="square" lIns="0" tIns="0" rIns="0" bIns="0" rtlCol="0" anchor="t">
            <a:spAutoFit/>
          </a:bodyPr>
          <a:lstStyle/>
          <a:p>
            <a:pPr algn="ctr">
              <a:lnSpc>
                <a:spcPts val="3640"/>
              </a:lnSpc>
              <a:spcBef>
                <a:spcPct val="0"/>
              </a:spcBef>
            </a:pPr>
            <a:r>
              <a:rPr lang="pt-BR" sz="2600" noProof="0" dirty="0">
                <a:solidFill>
                  <a:srgbClr val="FFFFFF"/>
                </a:solidFill>
                <a:latin typeface="Klein Condensed"/>
                <a:ea typeface="Klein Condensed"/>
                <a:cs typeface="Klein Condensed"/>
                <a:sym typeface="Klein Condensed"/>
              </a:rPr>
              <a:t>Judeus da Transcarpática antes da separação. </a:t>
            </a:r>
            <a:endParaRPr lang="uk-UA" sz="2600" noProof="0" dirty="0">
              <a:solidFill>
                <a:srgbClr val="FFFFFF"/>
              </a:solidFill>
              <a:latin typeface="Klein Condensed"/>
              <a:ea typeface="Klein Condensed"/>
              <a:cs typeface="Klein Condensed"/>
              <a:sym typeface="Klein Condensed"/>
            </a:endParaRPr>
          </a:p>
          <a:p>
            <a:pPr algn="ctr">
              <a:lnSpc>
                <a:spcPts val="3640"/>
              </a:lnSpc>
              <a:spcBef>
                <a:spcPct val="0"/>
              </a:spcBef>
            </a:pPr>
            <a:r>
              <a:rPr lang="pt-BR" sz="2600" noProof="0" dirty="0">
                <a:solidFill>
                  <a:srgbClr val="FFFFFF"/>
                </a:solidFill>
                <a:latin typeface="Klein Condensed"/>
                <a:ea typeface="Klein Condensed"/>
                <a:cs typeface="Klein Condensed"/>
                <a:sym typeface="Klein Condensed"/>
              </a:rPr>
              <a:t>Campo de concentração de Auschwitz. 1944</a:t>
            </a:r>
            <a:endParaRPr lang="uk-UA" sz="2600" noProof="0" dirty="0">
              <a:solidFill>
                <a:srgbClr val="FFFFFF"/>
              </a:solidFill>
              <a:latin typeface="Klein Condensed"/>
              <a:ea typeface="Klein Condensed"/>
              <a:cs typeface="Klein Condensed"/>
              <a:sym typeface="Klein Condense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21111" b="-21111"/>
            </a:stretch>
          </a:blipFill>
        </p:spPr>
        <p:txBody>
          <a:bodyPr/>
          <a:lstStyle/>
          <a:p>
            <a:endParaRPr lang="uk-UA"/>
          </a:p>
        </p:txBody>
      </p:sp>
      <p:sp>
        <p:nvSpPr>
          <p:cNvPr id="3" name="Freeform 3"/>
          <p:cNvSpPr/>
          <p:nvPr/>
        </p:nvSpPr>
        <p:spPr>
          <a:xfrm rot="-4958706">
            <a:off x="13293890" y="-6509435"/>
            <a:ext cx="6408472" cy="7663345"/>
          </a:xfrm>
          <a:custGeom>
            <a:avLst/>
            <a:gdLst/>
            <a:ahLst/>
            <a:cxnLst/>
            <a:rect l="l" t="t" r="r" b="b"/>
            <a:pathLst>
              <a:path w="6408472" h="7663345">
                <a:moveTo>
                  <a:pt x="0" y="0"/>
                </a:moveTo>
                <a:lnTo>
                  <a:pt x="6408473" y="0"/>
                </a:lnTo>
                <a:lnTo>
                  <a:pt x="6408473" y="7663345"/>
                </a:lnTo>
                <a:lnTo>
                  <a:pt x="0" y="7663345"/>
                </a:lnTo>
                <a:lnTo>
                  <a:pt x="0" y="0"/>
                </a:lnTo>
                <a:close/>
              </a:path>
            </a:pathLst>
          </a:custGeom>
          <a:blipFill>
            <a:blip r:embed="rId3"/>
            <a:stretch>
              <a:fillRect/>
            </a:stretch>
          </a:blipFill>
        </p:spPr>
        <p:txBody>
          <a:bodyPr/>
          <a:lstStyle/>
          <a:p>
            <a:endParaRPr lang="uk-UA"/>
          </a:p>
        </p:txBody>
      </p:sp>
      <p:sp>
        <p:nvSpPr>
          <p:cNvPr id="4" name="Freeform 4"/>
          <p:cNvSpPr/>
          <p:nvPr/>
        </p:nvSpPr>
        <p:spPr>
          <a:xfrm rot="-7425903">
            <a:off x="11365297" y="5134065"/>
            <a:ext cx="6263771" cy="7490309"/>
          </a:xfrm>
          <a:custGeom>
            <a:avLst/>
            <a:gdLst/>
            <a:ahLst/>
            <a:cxnLst/>
            <a:rect l="l" t="t" r="r" b="b"/>
            <a:pathLst>
              <a:path w="6263771" h="7490309">
                <a:moveTo>
                  <a:pt x="0" y="0"/>
                </a:moveTo>
                <a:lnTo>
                  <a:pt x="6263771" y="0"/>
                </a:lnTo>
                <a:lnTo>
                  <a:pt x="6263771" y="7490309"/>
                </a:lnTo>
                <a:lnTo>
                  <a:pt x="0" y="7490309"/>
                </a:lnTo>
                <a:lnTo>
                  <a:pt x="0" y="0"/>
                </a:lnTo>
                <a:close/>
              </a:path>
            </a:pathLst>
          </a:custGeom>
          <a:blipFill>
            <a:blip r:embed="rId3"/>
            <a:stretch>
              <a:fillRect/>
            </a:stretch>
          </a:blipFill>
        </p:spPr>
        <p:txBody>
          <a:bodyPr/>
          <a:lstStyle/>
          <a:p>
            <a:endParaRPr lang="uk-UA"/>
          </a:p>
        </p:txBody>
      </p:sp>
      <p:sp>
        <p:nvSpPr>
          <p:cNvPr id="5" name="Freeform 5"/>
          <p:cNvSpPr/>
          <p:nvPr/>
        </p:nvSpPr>
        <p:spPr>
          <a:xfrm rot="5289092">
            <a:off x="3740668" y="8047501"/>
            <a:ext cx="6882003" cy="8229600"/>
          </a:xfrm>
          <a:custGeom>
            <a:avLst/>
            <a:gdLst/>
            <a:ahLst/>
            <a:cxnLst/>
            <a:rect l="l" t="t" r="r" b="b"/>
            <a:pathLst>
              <a:path w="6882003" h="8229600">
                <a:moveTo>
                  <a:pt x="0" y="0"/>
                </a:moveTo>
                <a:lnTo>
                  <a:pt x="6882003" y="0"/>
                </a:lnTo>
                <a:lnTo>
                  <a:pt x="6882003" y="8229600"/>
                </a:lnTo>
                <a:lnTo>
                  <a:pt x="0" y="8229600"/>
                </a:lnTo>
                <a:lnTo>
                  <a:pt x="0" y="0"/>
                </a:lnTo>
                <a:close/>
              </a:path>
            </a:pathLst>
          </a:custGeom>
          <a:blipFill>
            <a:blip r:embed="rId3"/>
            <a:stretch>
              <a:fillRect/>
            </a:stretch>
          </a:blipFill>
        </p:spPr>
        <p:txBody>
          <a:bodyPr/>
          <a:lstStyle/>
          <a:p>
            <a:endParaRPr lang="uk-UA"/>
          </a:p>
        </p:txBody>
      </p:sp>
      <p:sp>
        <p:nvSpPr>
          <p:cNvPr id="6" name="Freeform 6"/>
          <p:cNvSpPr/>
          <p:nvPr/>
        </p:nvSpPr>
        <p:spPr>
          <a:xfrm rot="3902582">
            <a:off x="14246177" y="7203360"/>
            <a:ext cx="6882003" cy="8229600"/>
          </a:xfrm>
          <a:custGeom>
            <a:avLst/>
            <a:gdLst/>
            <a:ahLst/>
            <a:cxnLst/>
            <a:rect l="l" t="t" r="r" b="b"/>
            <a:pathLst>
              <a:path w="6882003" h="8229600">
                <a:moveTo>
                  <a:pt x="0" y="0"/>
                </a:moveTo>
                <a:lnTo>
                  <a:pt x="6882003" y="0"/>
                </a:lnTo>
                <a:lnTo>
                  <a:pt x="6882003" y="8229600"/>
                </a:lnTo>
                <a:lnTo>
                  <a:pt x="0" y="8229600"/>
                </a:lnTo>
                <a:lnTo>
                  <a:pt x="0" y="0"/>
                </a:lnTo>
                <a:close/>
              </a:path>
            </a:pathLst>
          </a:custGeom>
          <a:blipFill>
            <a:blip r:embed="rId3"/>
            <a:stretch>
              <a:fillRect/>
            </a:stretch>
          </a:blipFill>
        </p:spPr>
        <p:txBody>
          <a:bodyPr/>
          <a:lstStyle/>
          <a:p>
            <a:endParaRPr lang="uk-UA"/>
          </a:p>
        </p:txBody>
      </p:sp>
      <p:sp>
        <p:nvSpPr>
          <p:cNvPr id="7" name="Freeform 7"/>
          <p:cNvSpPr/>
          <p:nvPr/>
        </p:nvSpPr>
        <p:spPr>
          <a:xfrm>
            <a:off x="8914362" y="1947019"/>
            <a:ext cx="10254682" cy="6845000"/>
          </a:xfrm>
          <a:custGeom>
            <a:avLst/>
            <a:gdLst/>
            <a:ahLst/>
            <a:cxnLst/>
            <a:rect l="l" t="t" r="r" b="b"/>
            <a:pathLst>
              <a:path w="10254682" h="6845000">
                <a:moveTo>
                  <a:pt x="0" y="0"/>
                </a:moveTo>
                <a:lnTo>
                  <a:pt x="10254683" y="0"/>
                </a:lnTo>
                <a:lnTo>
                  <a:pt x="10254683" y="6845001"/>
                </a:lnTo>
                <a:lnTo>
                  <a:pt x="0" y="6845001"/>
                </a:lnTo>
                <a:lnTo>
                  <a:pt x="0" y="0"/>
                </a:lnTo>
                <a:close/>
              </a:path>
            </a:pathLst>
          </a:custGeom>
          <a:blipFill>
            <a:blip r:embed="rId4"/>
            <a:stretch>
              <a:fillRect/>
            </a:stretch>
          </a:blipFill>
        </p:spPr>
        <p:txBody>
          <a:bodyPr/>
          <a:lstStyle/>
          <a:p>
            <a:endParaRPr lang="uk-UA"/>
          </a:p>
        </p:txBody>
      </p:sp>
      <p:sp>
        <p:nvSpPr>
          <p:cNvPr id="8" name="TextBox 8"/>
          <p:cNvSpPr txBox="1"/>
          <p:nvPr/>
        </p:nvSpPr>
        <p:spPr>
          <a:xfrm>
            <a:off x="789795" y="826683"/>
            <a:ext cx="16708411" cy="890950"/>
          </a:xfrm>
          <a:prstGeom prst="rect">
            <a:avLst/>
          </a:prstGeom>
        </p:spPr>
        <p:txBody>
          <a:bodyPr lIns="0" tIns="0" rIns="0" bIns="0" rtlCol="0" anchor="t">
            <a:spAutoFit/>
          </a:bodyPr>
          <a:lstStyle/>
          <a:p>
            <a:pPr algn="l">
              <a:lnSpc>
                <a:spcPts val="7699"/>
              </a:lnSpc>
            </a:pPr>
            <a:r>
              <a:rPr lang="pt-BR" sz="5499" noProof="0" dirty="0">
                <a:solidFill>
                  <a:srgbClr val="000000"/>
                </a:solidFill>
                <a:latin typeface="Bebas Neue Cyrillic"/>
                <a:ea typeface="Bebas Neue Cyrillic"/>
                <a:cs typeface="Bebas Neue Cyrillic"/>
                <a:sym typeface="Bebas Neue Cyrillic"/>
              </a:rPr>
              <a:t>Expulsão dos nazis da Ucrânia (dezembro de 1942 - novembro de 1944)</a:t>
            </a:r>
            <a:endParaRPr lang="uk-UA" sz="5499" noProof="0" dirty="0">
              <a:solidFill>
                <a:srgbClr val="000000"/>
              </a:solidFill>
              <a:latin typeface="Bebas Neue Cyrillic"/>
              <a:ea typeface="Bebas Neue Cyrillic"/>
              <a:cs typeface="Bebas Neue Cyrillic"/>
              <a:sym typeface="Bebas Neue Cyrillic"/>
            </a:endParaRPr>
          </a:p>
        </p:txBody>
      </p:sp>
      <p:sp>
        <p:nvSpPr>
          <p:cNvPr id="9" name="TextBox 9"/>
          <p:cNvSpPr txBox="1"/>
          <p:nvPr/>
        </p:nvSpPr>
        <p:spPr>
          <a:xfrm>
            <a:off x="789795" y="2152696"/>
            <a:ext cx="7887291" cy="6261329"/>
          </a:xfrm>
          <a:prstGeom prst="rect">
            <a:avLst/>
          </a:prstGeom>
        </p:spPr>
        <p:txBody>
          <a:bodyPr lIns="0" tIns="0" rIns="0" bIns="0" rtlCol="0" anchor="t">
            <a:spAutoFit/>
          </a:bodyPr>
          <a:lstStyle/>
          <a:p>
            <a:pPr algn="l">
              <a:lnSpc>
                <a:spcPts val="4901"/>
              </a:lnSpc>
            </a:pPr>
            <a:r>
              <a:rPr lang="pt-BR" sz="3500" noProof="0" dirty="0">
                <a:solidFill>
                  <a:srgbClr val="000000"/>
                </a:solidFill>
                <a:latin typeface="Klein Condensed"/>
                <a:ea typeface="Klein Condensed"/>
                <a:cs typeface="Klein Condensed"/>
                <a:sym typeface="Klein Condensed"/>
              </a:rPr>
              <a:t>A expulsão das tropas inimigas começou na região de Luhansk. No verão e no outono de 1943, o Exército Vermelho conduziu operações ofensivas (Belgorod-Kharkiv, Donbas, Zaporizhzhia e Kyiv) e alcançou o rio Dnipro.</a:t>
            </a:r>
          </a:p>
          <a:p>
            <a:pPr algn="l">
              <a:lnSpc>
                <a:spcPts val="4901"/>
              </a:lnSpc>
            </a:pPr>
            <a:endParaRPr lang="pt-BR" sz="3500" noProof="0" dirty="0">
              <a:solidFill>
                <a:srgbClr val="000000"/>
              </a:solidFill>
              <a:latin typeface="Klein Condensed"/>
              <a:ea typeface="Klein Condensed"/>
              <a:cs typeface="Klein Condensed"/>
              <a:sym typeface="Klein Condensed"/>
            </a:endParaRPr>
          </a:p>
          <a:p>
            <a:pPr algn="l">
              <a:lnSpc>
                <a:spcPts val="4901"/>
              </a:lnSpc>
            </a:pPr>
            <a:r>
              <a:rPr lang="pt-BR" sz="3500" noProof="0" dirty="0">
                <a:solidFill>
                  <a:srgbClr val="000000"/>
                </a:solidFill>
                <a:latin typeface="Klein Condensed"/>
                <a:ea typeface="Klein Condensed"/>
                <a:cs typeface="Klein Condensed"/>
                <a:sym typeface="Klein Condensed"/>
              </a:rPr>
              <a:t>Na primavera de 1944, a frente alemã perto dos Cárpatos foi rompida. Em novembro, os nazis foram completamente expulsos da Ucrânia. A luta deslocou-se para o resto da Europa.</a:t>
            </a:r>
            <a:endParaRPr lang="en-US" sz="3500" dirty="0">
              <a:solidFill>
                <a:srgbClr val="000000"/>
              </a:solidFill>
              <a:latin typeface="Klein Condensed"/>
              <a:ea typeface="Klein Condensed"/>
              <a:cs typeface="Klein Condensed"/>
              <a:sym typeface="Klein Condensed"/>
            </a:endParaRPr>
          </a:p>
        </p:txBody>
      </p:sp>
      <p:sp>
        <p:nvSpPr>
          <p:cNvPr id="10" name="TextBox 10"/>
          <p:cNvSpPr txBox="1"/>
          <p:nvPr/>
        </p:nvSpPr>
        <p:spPr>
          <a:xfrm>
            <a:off x="9184756" y="9191625"/>
            <a:ext cx="9708205" cy="457834"/>
          </a:xfrm>
          <a:prstGeom prst="rect">
            <a:avLst/>
          </a:prstGeom>
        </p:spPr>
        <p:txBody>
          <a:bodyPr wrap="square" lIns="0" tIns="0" rIns="0" bIns="0" rtlCol="0" anchor="t">
            <a:spAutoFit/>
          </a:bodyPr>
          <a:lstStyle/>
          <a:p>
            <a:pPr algn="l">
              <a:lnSpc>
                <a:spcPts val="3640"/>
              </a:lnSpc>
              <a:spcBef>
                <a:spcPct val="0"/>
              </a:spcBef>
            </a:pPr>
            <a:r>
              <a:rPr lang="pt-BR" sz="2600" noProof="0" dirty="0">
                <a:solidFill>
                  <a:srgbClr val="FFFFFF"/>
                </a:solidFill>
                <a:latin typeface="Klein Condensed"/>
                <a:ea typeface="Klein Condensed"/>
                <a:cs typeface="Klein Condensed"/>
                <a:sym typeface="Klein Condensed"/>
              </a:rPr>
              <a:t>Soldados do Exército Vermelho atravessam o rio Dnipro. </a:t>
            </a:r>
            <a:r>
              <a:rPr lang="en-US" sz="2600" dirty="0">
                <a:solidFill>
                  <a:srgbClr val="FFFFFF"/>
                </a:solidFill>
                <a:latin typeface="Klein Condensed"/>
                <a:ea typeface="Klein Condensed"/>
                <a:cs typeface="Klein Condensed"/>
                <a:sym typeface="Klein Condensed"/>
              </a:rPr>
              <a:t>N</a:t>
            </a:r>
            <a:r>
              <a:rPr lang="pt-BR" sz="2600" noProof="0" dirty="0">
                <a:solidFill>
                  <a:srgbClr val="FFFFFF"/>
                </a:solidFill>
                <a:latin typeface="Klein Condensed"/>
                <a:ea typeface="Klein Condensed"/>
                <a:cs typeface="Klein Condensed"/>
                <a:sym typeface="Klein Condensed"/>
              </a:rPr>
              <a:t>ovembro de 1943</a:t>
            </a:r>
            <a:endParaRPr lang="en-US" sz="2600" dirty="0">
              <a:solidFill>
                <a:srgbClr val="FFFFFF"/>
              </a:solidFill>
              <a:latin typeface="Klein Condensed"/>
              <a:ea typeface="Klein Condensed"/>
              <a:cs typeface="Klein Condensed"/>
              <a:sym typeface="Klein Condensed"/>
            </a:endParaRPr>
          </a:p>
        </p:txBody>
      </p:sp>
      <p:sp>
        <p:nvSpPr>
          <p:cNvPr id="11" name="Freeform 11"/>
          <p:cNvSpPr/>
          <p:nvPr/>
        </p:nvSpPr>
        <p:spPr>
          <a:xfrm rot="-6220004">
            <a:off x="-3518876" y="8047501"/>
            <a:ext cx="6882003" cy="8229600"/>
          </a:xfrm>
          <a:custGeom>
            <a:avLst/>
            <a:gdLst/>
            <a:ahLst/>
            <a:cxnLst/>
            <a:rect l="l" t="t" r="r" b="b"/>
            <a:pathLst>
              <a:path w="6882003" h="8229600">
                <a:moveTo>
                  <a:pt x="0" y="0"/>
                </a:moveTo>
                <a:lnTo>
                  <a:pt x="6882003" y="0"/>
                </a:lnTo>
                <a:lnTo>
                  <a:pt x="6882003" y="8229600"/>
                </a:lnTo>
                <a:lnTo>
                  <a:pt x="0" y="8229600"/>
                </a:lnTo>
                <a:lnTo>
                  <a:pt x="0" y="0"/>
                </a:lnTo>
                <a:close/>
              </a:path>
            </a:pathLst>
          </a:custGeom>
          <a:blipFill>
            <a:blip r:embed="rId3"/>
            <a:stretch>
              <a:fillRect/>
            </a:stretch>
          </a:blipFill>
        </p:spPr>
        <p:txBody>
          <a:bodyPr/>
          <a:lstStyle/>
          <a:p>
            <a:endParaRPr lang="uk-UA"/>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346</TotalTime>
  <Words>1416</Words>
  <Application>Microsoft Office PowerPoint</Application>
  <PresentationFormat>Довільний</PresentationFormat>
  <Paragraphs>78</Paragraphs>
  <Slides>15</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15</vt:i4>
      </vt:variant>
    </vt:vector>
  </HeadingPairs>
  <TitlesOfParts>
    <vt:vector size="20" baseType="lpstr">
      <vt:lpstr>Bebas Neue Cyrillic</vt:lpstr>
      <vt:lpstr>Calibri</vt:lpstr>
      <vt:lpstr>Klein Condensed</vt:lpstr>
      <vt:lpstr>Arial</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ДСВ</dc:title>
  <dc:creator>Maryna Bondarenko</dc:creator>
  <cp:lastModifiedBy>Maryna Bondarenko</cp:lastModifiedBy>
  <cp:revision>29</cp:revision>
  <dcterms:created xsi:type="dcterms:W3CDTF">2006-08-16T00:00:00Z</dcterms:created>
  <dcterms:modified xsi:type="dcterms:W3CDTF">2025-05-06T16:09:50Z</dcterms:modified>
  <dc:identifier>DAGk-vWeaCo</dc:identifier>
</cp:coreProperties>
</file>